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300" r:id="rId38"/>
    <p:sldId id="296" r:id="rId39"/>
    <p:sldId id="297" r:id="rId40"/>
    <p:sldId id="298" r:id="rId41"/>
    <p:sldId id="299" r:id="rId42"/>
    <p:sldId id="301" r:id="rId43"/>
    <p:sldId id="303" r:id="rId44"/>
    <p:sldId id="302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 smtClean="0"/>
              <a:t>Szépkorúak</a:t>
            </a:r>
            <a:r>
              <a:rPr lang="hu-HU" dirty="0" smtClean="0"/>
              <a:t> Akadémiája 2019. </a:t>
            </a:r>
            <a:r>
              <a:rPr lang="hu-HU" dirty="0" smtClean="0"/>
              <a:t>június 6</a:t>
            </a:r>
            <a:r>
              <a:rPr lang="hu-HU" dirty="0" smtClean="0"/>
              <a:t>. </a:t>
            </a:r>
            <a:r>
              <a:rPr lang="hu-HU" dirty="0" smtClean="0"/>
              <a:t>Szolnok</a:t>
            </a: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Dr. Marsi Edit</a:t>
            </a:r>
          </a:p>
          <a:p>
            <a:r>
              <a:rPr lang="hu-HU" dirty="0"/>
              <a:t>f</a:t>
            </a:r>
            <a:r>
              <a:rPr lang="hu-HU" dirty="0" smtClean="0"/>
              <a:t>őiskolai docens</a:t>
            </a:r>
          </a:p>
          <a:p>
            <a:r>
              <a:rPr lang="hu-HU" dirty="0" smtClean="0"/>
              <a:t>ügyvéd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1848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emberi méltósághoz való jog </a:t>
            </a:r>
            <a:r>
              <a:rPr lang="hu-HU" b="1" dirty="0" smtClean="0"/>
              <a:t>3.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A beteg ellátása során </a:t>
            </a:r>
            <a:r>
              <a:rPr lang="hu-HU" b="1" dirty="0"/>
              <a:t>szeméremérzetére tekintettel ruházata csak a szükséges időre és a szakmailag indokolt mértékben távolítható el</a:t>
            </a:r>
            <a:r>
              <a:rPr lang="hu-HU" b="1" dirty="0" smtClean="0"/>
              <a:t>.</a:t>
            </a:r>
          </a:p>
          <a:p>
            <a:pPr lvl="0"/>
            <a:r>
              <a:rPr lang="hu-HU" dirty="0" smtClean="0"/>
              <a:t>A </a:t>
            </a:r>
            <a:r>
              <a:rPr lang="hu-HU" dirty="0"/>
              <a:t>beteg vizsgálatánál vagy kezelésénél csak azok az ellátásában közreműködő személyek lehetnek jelen, akiknek a jelenléte szakmailag </a:t>
            </a:r>
            <a:r>
              <a:rPr lang="hu-HU" dirty="0" smtClean="0"/>
              <a:t>indokolt – oktató kórház</a:t>
            </a:r>
            <a:r>
              <a:rPr lang="hu-HU" smtClean="0"/>
              <a:t>, klinika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475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3. A kapcsolattartás joga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</a:t>
            </a:r>
            <a:r>
              <a:rPr lang="hu-HU" dirty="0" smtClean="0"/>
              <a:t> </a:t>
            </a:r>
            <a:r>
              <a:rPr lang="hu-HU" dirty="0"/>
              <a:t>kapcsolattartás jogát a </a:t>
            </a:r>
            <a:r>
              <a:rPr lang="hu-HU" dirty="0" smtClean="0"/>
              <a:t>beteg</a:t>
            </a:r>
          </a:p>
          <a:p>
            <a:pPr marL="0" indent="0">
              <a:buNone/>
            </a:pPr>
            <a:endParaRPr lang="hu-HU" b="1" i="1" dirty="0"/>
          </a:p>
          <a:p>
            <a:pPr lvl="0"/>
            <a:r>
              <a:rPr lang="hu-HU" dirty="0"/>
              <a:t>a fekvőbeteg-gyógyintézetben meglévő feltételektől függően, </a:t>
            </a:r>
          </a:p>
          <a:p>
            <a:pPr lvl="0"/>
            <a:r>
              <a:rPr lang="hu-HU" dirty="0"/>
              <a:t>betegtársai jogainak tiszteletben tartásával és </a:t>
            </a:r>
          </a:p>
          <a:p>
            <a:pPr lvl="0"/>
            <a:r>
              <a:rPr lang="hu-HU" dirty="0"/>
              <a:t>a betegellátás zavartalanságát biztosítva gyakorolhatja. 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 smtClean="0"/>
              <a:t> Házirend!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27263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kapcsolattartás </a:t>
            </a:r>
            <a:r>
              <a:rPr lang="hu-HU" b="1" dirty="0" smtClean="0"/>
              <a:t>joga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A </a:t>
            </a:r>
            <a:r>
              <a:rPr lang="hu-HU" b="1" dirty="0"/>
              <a:t>beteg jogosult</a:t>
            </a:r>
            <a:r>
              <a:rPr lang="hu-HU" dirty="0"/>
              <a:t> más személyekkel </a:t>
            </a:r>
            <a:r>
              <a:rPr lang="hu-HU" b="1" dirty="0"/>
              <a:t>akár írásban, akár szóban kapcsolatot tartani</a:t>
            </a:r>
            <a:r>
              <a:rPr lang="hu-HU" dirty="0"/>
              <a:t>, továbbá </a:t>
            </a:r>
            <a:r>
              <a:rPr lang="hu-HU" b="1" dirty="0"/>
              <a:t>látogatókat fogadni</a:t>
            </a:r>
            <a:r>
              <a:rPr lang="hu-HU" dirty="0"/>
              <a:t>. </a:t>
            </a:r>
            <a:endParaRPr lang="hu-HU" dirty="0" smtClean="0"/>
          </a:p>
          <a:p>
            <a:pPr lvl="0"/>
            <a:endParaRPr lang="hu-HU" dirty="0" smtClean="0"/>
          </a:p>
          <a:p>
            <a:r>
              <a:rPr lang="hu-HU" b="1" dirty="0"/>
              <a:t>Beteg megtilthatja</a:t>
            </a:r>
            <a:r>
              <a:rPr lang="hu-HU" dirty="0"/>
              <a:t>, hogy </a:t>
            </a:r>
            <a:r>
              <a:rPr lang="hu-HU" b="1" dirty="0"/>
              <a:t>a gyógykezelésének tényét vagy a gyógykezelésével kapcsolatos egyéb információt más előtt</a:t>
            </a:r>
            <a:r>
              <a:rPr lang="hu-HU" dirty="0"/>
              <a:t> </a:t>
            </a:r>
            <a:r>
              <a:rPr lang="hu-HU" b="1" dirty="0"/>
              <a:t>feltárják.</a:t>
            </a:r>
            <a:r>
              <a:rPr lang="hu-HU" dirty="0"/>
              <a:t> Ettől csak a gondozása érdekében, közeli hozzátartozója vagy a gondozására köteles személy kérésére lehet eltekinteni.</a:t>
            </a:r>
          </a:p>
          <a:p>
            <a:pPr lvl="0"/>
            <a:endParaRPr lang="hu-HU" dirty="0"/>
          </a:p>
          <a:p>
            <a:pPr lv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63814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kapcsolattartás </a:t>
            </a:r>
            <a:r>
              <a:rPr lang="hu-HU" b="1" dirty="0" smtClean="0"/>
              <a:t>joga 3.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hu-HU" b="1" dirty="0" smtClean="0"/>
              <a:t>A </a:t>
            </a:r>
            <a:r>
              <a:rPr lang="hu-HU" b="1" dirty="0"/>
              <a:t>súlyos állapotú betegnek joga van arra, hogy az általa megjelölt személy mellette tartózkodjon.</a:t>
            </a:r>
            <a:r>
              <a:rPr lang="hu-HU" dirty="0"/>
              <a:t> </a:t>
            </a:r>
            <a:endParaRPr lang="hu-HU" dirty="0" smtClean="0"/>
          </a:p>
          <a:p>
            <a:r>
              <a:rPr lang="hu-HU" b="1" dirty="0" smtClean="0"/>
              <a:t>A </a:t>
            </a:r>
            <a:r>
              <a:rPr lang="hu-HU" b="1" dirty="0"/>
              <a:t>kiskorú betegnek joga van arra, hogy szülője</a:t>
            </a:r>
            <a:r>
              <a:rPr lang="hu-HU" dirty="0"/>
              <a:t>, törvényes képviselője, illetőleg az általa vagy törvényes képviselője által megjelölt személy </a:t>
            </a:r>
            <a:r>
              <a:rPr lang="hu-HU" b="1" dirty="0"/>
              <a:t>mellette tartózkodjon</a:t>
            </a:r>
            <a:r>
              <a:rPr lang="hu-HU" dirty="0" smtClean="0"/>
              <a:t>.</a:t>
            </a:r>
          </a:p>
          <a:p>
            <a:r>
              <a:rPr lang="hu-HU" b="1" dirty="0"/>
              <a:t>A szülő nőnek joga</a:t>
            </a:r>
            <a:r>
              <a:rPr lang="hu-HU" dirty="0"/>
              <a:t> van arra, hogy </a:t>
            </a:r>
            <a:r>
              <a:rPr lang="hu-HU" b="1" dirty="0"/>
              <a:t>az általa megjelölt</a:t>
            </a:r>
            <a:r>
              <a:rPr lang="hu-HU" dirty="0"/>
              <a:t> </a:t>
            </a:r>
            <a:r>
              <a:rPr lang="hu-HU" b="1" dirty="0"/>
              <a:t>nagykorú személy a vajúdás és a szülés alatt folyamatosan vele lehessen</a:t>
            </a:r>
            <a:r>
              <a:rPr lang="hu-HU" dirty="0"/>
              <a:t>, a szülést követően pedig arra, hogy - amennyiben ezt az ő vagy újszülöttje egészségi állapota nem zárja ki - </a:t>
            </a:r>
            <a:r>
              <a:rPr lang="hu-HU" b="1" dirty="0"/>
              <a:t>újszülöttjével egy helyiségben helyezzék el.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  <a:p>
            <a:pPr lv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00650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kapcsolattartás </a:t>
            </a:r>
            <a:r>
              <a:rPr lang="hu-HU" b="1" dirty="0" smtClean="0"/>
              <a:t>joga 4.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A </a:t>
            </a:r>
            <a:r>
              <a:rPr lang="hu-HU" b="1" dirty="0"/>
              <a:t>beteget megilleti</a:t>
            </a:r>
            <a:r>
              <a:rPr lang="hu-HU" dirty="0"/>
              <a:t> a vallási meggyőződésének megfelelő egyházi személlyel való kapcsolattartásnak és </a:t>
            </a:r>
            <a:r>
              <a:rPr lang="hu-HU" b="1" dirty="0"/>
              <a:t>vallása szabad gyakorlásának joga</a:t>
            </a:r>
            <a:r>
              <a:rPr lang="hu-HU" dirty="0" smtClean="0"/>
              <a:t>.</a:t>
            </a:r>
          </a:p>
          <a:p>
            <a:endParaRPr lang="hu-HU" dirty="0"/>
          </a:p>
          <a:p>
            <a:r>
              <a:rPr lang="hu-HU" dirty="0"/>
              <a:t>A </a:t>
            </a:r>
            <a:r>
              <a:rPr lang="hu-HU" b="1" dirty="0"/>
              <a:t>beteg jogosult saját ruháinak és személyes tárgyainak a használatára</a:t>
            </a:r>
            <a:r>
              <a:rPr lang="hu-HU" dirty="0"/>
              <a:t>.</a:t>
            </a:r>
          </a:p>
          <a:p>
            <a:endParaRPr lang="hu-HU" dirty="0"/>
          </a:p>
          <a:p>
            <a:endParaRPr lang="hu-HU" b="1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28029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4. Az intézmény elhagyásának joga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b="1" dirty="0"/>
              <a:t>A betegnek joga van a gyógyintézetet elhagyni</a:t>
            </a:r>
            <a:r>
              <a:rPr lang="hu-HU" dirty="0"/>
              <a:t>, amennyiben azzal mások testi épségét, egészségét nem veszélyezteti. </a:t>
            </a:r>
            <a:endParaRPr lang="hu-HU" dirty="0" smtClean="0"/>
          </a:p>
          <a:p>
            <a:r>
              <a:rPr lang="hu-HU" b="1" dirty="0"/>
              <a:t>A beteg távozási szándékát a kezelőorvosnak bejelenti</a:t>
            </a:r>
            <a:r>
              <a:rPr lang="hu-HU" dirty="0"/>
              <a:t>, aki ezt a tényt a beteg egészségügyi dokumentációjában feltünteti</a:t>
            </a:r>
            <a:r>
              <a:rPr lang="hu-HU" dirty="0" smtClean="0"/>
              <a:t>.</a:t>
            </a:r>
          </a:p>
          <a:p>
            <a:r>
              <a:rPr lang="hu-HU" dirty="0"/>
              <a:t>Amennyiben a beteg a gyógyintézetet </a:t>
            </a:r>
            <a:r>
              <a:rPr lang="hu-HU" b="1" dirty="0"/>
              <a:t>bejelentés nélkül hagyja el</a:t>
            </a:r>
            <a:r>
              <a:rPr lang="hu-HU" dirty="0"/>
              <a:t>, a kezelőorvos ezt a beteg egészségügyi dokumentációjában feltünteti</a:t>
            </a:r>
          </a:p>
          <a:p>
            <a:pPr lv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13732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intézmény elhagyásának </a:t>
            </a:r>
            <a:r>
              <a:rPr lang="hu-HU" b="1" dirty="0" smtClean="0"/>
              <a:t>joga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b="1" dirty="0" smtClean="0"/>
          </a:p>
          <a:p>
            <a:r>
              <a:rPr lang="hu-HU" b="1" dirty="0" smtClean="0"/>
              <a:t>A </a:t>
            </a:r>
            <a:r>
              <a:rPr lang="hu-HU" b="1" dirty="0"/>
              <a:t>beteg gyógyintézetből történő elbocsátásáról a beteget, illetőleg hozzátartozóját előzetesen tájékoztatni kell</a:t>
            </a:r>
            <a:r>
              <a:rPr lang="hu-HU" dirty="0"/>
              <a:t>, lehetőség szerint </a:t>
            </a:r>
            <a:r>
              <a:rPr lang="hu-HU" b="1" dirty="0"/>
              <a:t>legalább 24 órával a tervezett elbocsátást megelőzően</a:t>
            </a:r>
            <a:r>
              <a:rPr lang="hu-HU" b="1" dirty="0" smtClean="0"/>
              <a:t>.</a:t>
            </a:r>
            <a:endParaRPr lang="hu-HU" dirty="0" smtClean="0"/>
          </a:p>
          <a:p>
            <a:endParaRPr lang="hu-HU" b="1" dirty="0" smtClean="0"/>
          </a:p>
          <a:p>
            <a:r>
              <a:rPr lang="hu-HU" b="1" dirty="0" smtClean="0"/>
              <a:t>Cselekvőképtelen</a:t>
            </a:r>
            <a:r>
              <a:rPr lang="hu-HU" dirty="0" smtClean="0"/>
              <a:t> </a:t>
            </a:r>
            <a:r>
              <a:rPr lang="hu-HU" dirty="0"/>
              <a:t>beteg esetén a gyógyintézet elhagyásának joga a </a:t>
            </a:r>
            <a:r>
              <a:rPr lang="hu-HU" b="1" dirty="0"/>
              <a:t>törvényes képviselő</a:t>
            </a:r>
            <a:r>
              <a:rPr lang="hu-HU" dirty="0"/>
              <a:t> </a:t>
            </a:r>
            <a:r>
              <a:rPr lang="hu-HU" b="1" dirty="0"/>
              <a:t>egyetértésével</a:t>
            </a:r>
            <a:r>
              <a:rPr lang="hu-HU" dirty="0"/>
              <a:t> gyakorolható.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38385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5. A tájékoztatáshoz való jog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A beteg </a:t>
            </a:r>
            <a:r>
              <a:rPr lang="hu-HU" b="1" dirty="0" smtClean="0"/>
              <a:t>megfelelő tájékoztatása </a:t>
            </a:r>
            <a:r>
              <a:rPr lang="hu-HU" dirty="0" smtClean="0"/>
              <a:t>az </a:t>
            </a:r>
            <a:r>
              <a:rPr lang="hu-HU" b="1" dirty="0" smtClean="0"/>
              <a:t>önrendelkezéshez való jog </a:t>
            </a:r>
            <a:r>
              <a:rPr lang="hu-HU" dirty="0" smtClean="0"/>
              <a:t>gyakorlásának </a:t>
            </a:r>
            <a:r>
              <a:rPr lang="hu-HU" b="1" dirty="0" smtClean="0"/>
              <a:t>előfeltétele</a:t>
            </a:r>
            <a:r>
              <a:rPr lang="hu-HU" dirty="0" smtClean="0"/>
              <a:t>.</a:t>
            </a:r>
          </a:p>
          <a:p>
            <a:endParaRPr lang="hu-HU" dirty="0" smtClean="0"/>
          </a:p>
          <a:p>
            <a:r>
              <a:rPr lang="hu-HU" dirty="0" smtClean="0"/>
              <a:t>A </a:t>
            </a:r>
            <a:r>
              <a:rPr lang="hu-HU" b="1" dirty="0"/>
              <a:t>beteg jogosult </a:t>
            </a:r>
            <a:r>
              <a:rPr lang="hu-HU" dirty="0"/>
              <a:t>a számára </a:t>
            </a:r>
            <a:endParaRPr lang="hu-HU" dirty="0" smtClean="0"/>
          </a:p>
          <a:p>
            <a:pPr lvl="2"/>
            <a:r>
              <a:rPr lang="hu-HU" sz="2400" b="1" dirty="0" smtClean="0"/>
              <a:t>egyéniesített </a:t>
            </a:r>
            <a:r>
              <a:rPr lang="hu-HU" sz="2400" b="1" dirty="0"/>
              <a:t>formában megadott </a:t>
            </a:r>
            <a:endParaRPr lang="hu-HU" sz="2400" b="1" dirty="0" smtClean="0"/>
          </a:p>
          <a:p>
            <a:pPr lvl="2"/>
            <a:r>
              <a:rPr lang="hu-HU" sz="2400" b="1" dirty="0" smtClean="0"/>
              <a:t>teljes </a:t>
            </a:r>
            <a:r>
              <a:rPr lang="hu-HU" sz="2400" b="1" dirty="0"/>
              <a:t>körű tájékoztatásra.</a:t>
            </a:r>
            <a:endParaRPr lang="hu-HU" sz="24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4068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tájékoztatáshoz való </a:t>
            </a:r>
            <a:r>
              <a:rPr lang="hu-HU" b="1" dirty="0" smtClean="0"/>
              <a:t>jog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hu-HU" dirty="0"/>
          </a:p>
          <a:p>
            <a:r>
              <a:rPr lang="hu-HU" i="1" dirty="0"/>
              <a:t>a) </a:t>
            </a:r>
            <a:r>
              <a:rPr lang="hu-HU" dirty="0"/>
              <a:t>egészségi állapotáról, beleértve ennek orvosi megítélését is,</a:t>
            </a:r>
          </a:p>
          <a:p>
            <a:r>
              <a:rPr lang="hu-HU" i="1" dirty="0"/>
              <a:t>b) </a:t>
            </a:r>
            <a:r>
              <a:rPr lang="hu-HU" dirty="0"/>
              <a:t>a javasolt vizsgálatokról, beavatkozásokról,</a:t>
            </a:r>
          </a:p>
          <a:p>
            <a:r>
              <a:rPr lang="hu-HU" i="1" dirty="0"/>
              <a:t>c) </a:t>
            </a:r>
            <a:r>
              <a:rPr lang="hu-HU" dirty="0"/>
              <a:t>a javasolt vizsgálatok, beavatkozások elvégzésének, illetve elmaradásának lehetséges előnyeiről és kockázatairól,</a:t>
            </a:r>
          </a:p>
          <a:p>
            <a:r>
              <a:rPr lang="hu-HU" i="1" dirty="0"/>
              <a:t>d) </a:t>
            </a:r>
            <a:r>
              <a:rPr lang="hu-HU" dirty="0"/>
              <a:t>a vizsgálatok, beavatkozások elvégzésének tervezett időpontjairól,</a:t>
            </a:r>
          </a:p>
          <a:p>
            <a:r>
              <a:rPr lang="hu-HU" i="1" dirty="0"/>
              <a:t>e) </a:t>
            </a:r>
            <a:r>
              <a:rPr lang="hu-HU" dirty="0"/>
              <a:t>döntési jogáról a javasolt vizsgálatok, beavatkozások tekintetében,</a:t>
            </a:r>
          </a:p>
          <a:p>
            <a:r>
              <a:rPr lang="hu-HU" i="1" dirty="0"/>
              <a:t>f) </a:t>
            </a:r>
            <a:r>
              <a:rPr lang="hu-HU" dirty="0"/>
              <a:t>a lehetséges alternatív eljárásokról, módszerekről,</a:t>
            </a:r>
          </a:p>
          <a:p>
            <a:r>
              <a:rPr lang="hu-HU" i="1" dirty="0"/>
              <a:t>g) </a:t>
            </a:r>
            <a:r>
              <a:rPr lang="hu-HU" dirty="0"/>
              <a:t>az ellátás folyamatáról és várható kimeneteléről,</a:t>
            </a:r>
          </a:p>
          <a:p>
            <a:r>
              <a:rPr lang="hu-HU" i="1" dirty="0"/>
              <a:t>h) </a:t>
            </a:r>
            <a:r>
              <a:rPr lang="hu-HU" dirty="0"/>
              <a:t>a további ellátásokról, valamint</a:t>
            </a:r>
          </a:p>
          <a:p>
            <a:r>
              <a:rPr lang="hu-HU" i="1" dirty="0"/>
              <a:t>i)</a:t>
            </a:r>
            <a:r>
              <a:rPr lang="hu-HU" dirty="0"/>
              <a:t>  a javasolt életmódról</a:t>
            </a:r>
            <a:r>
              <a:rPr lang="hu-HU" dirty="0" smtClean="0"/>
              <a:t>.</a:t>
            </a:r>
            <a:r>
              <a:rPr lang="hu-HU" dirty="0"/>
              <a:t> </a:t>
            </a:r>
          </a:p>
          <a:p>
            <a:r>
              <a:rPr lang="hu-HU" i="1" dirty="0" smtClean="0"/>
              <a:t>további kérdések!!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77336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tájékoztatáshoz való </a:t>
            </a:r>
            <a:r>
              <a:rPr lang="hu-HU" b="1" dirty="0" smtClean="0"/>
              <a:t>jog 3.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 dirty="0"/>
              <a:t>A betegnek joga van megismerni ellátása során az egyes vizsgálatok, beavatkozások elvégzését követően azok eredményét</a:t>
            </a:r>
            <a:r>
              <a:rPr lang="hu-HU" dirty="0"/>
              <a:t>, esetleges sikertelenségét, illetve a várttól eltérő eredményt és annak okait.</a:t>
            </a:r>
          </a:p>
          <a:p>
            <a:pPr marL="0" indent="0">
              <a:buNone/>
            </a:pPr>
            <a:r>
              <a:rPr lang="hu-HU" dirty="0"/>
              <a:t> </a:t>
            </a:r>
          </a:p>
          <a:p>
            <a:r>
              <a:rPr lang="hu-HU" dirty="0" smtClean="0"/>
              <a:t>A </a:t>
            </a:r>
            <a:r>
              <a:rPr lang="hu-HU" dirty="0"/>
              <a:t>betegnek joga van </a:t>
            </a:r>
            <a:r>
              <a:rPr lang="hu-HU" b="1" dirty="0"/>
              <a:t>megismerni az ellátásában közvetlenül közreműködő személyek nevét, szakképesítését és beosztását</a:t>
            </a:r>
            <a:r>
              <a:rPr lang="hu-HU" b="1" dirty="0" smtClean="0"/>
              <a:t>.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 </a:t>
            </a:r>
            <a:r>
              <a:rPr lang="hu-HU" dirty="0" smtClean="0"/>
              <a:t>A </a:t>
            </a:r>
            <a:r>
              <a:rPr lang="hu-HU" dirty="0"/>
              <a:t>tájékoztatáshoz fűződő </a:t>
            </a:r>
            <a:r>
              <a:rPr lang="hu-HU" b="1" dirty="0"/>
              <a:t>jogok gyakorlásához</a:t>
            </a:r>
            <a:r>
              <a:rPr lang="hu-HU" dirty="0"/>
              <a:t> szükséges </a:t>
            </a:r>
            <a:r>
              <a:rPr lang="hu-HU" b="1" dirty="0"/>
              <a:t>feltételeket a fenntartó biztosítja.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4761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4800" dirty="0"/>
              <a:t>„A felejtés forrása a tudás”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Marsi Gyula: Túl a szivárványon. Bába Kiadó Szeged 2002.</a:t>
            </a:r>
          </a:p>
        </p:txBody>
      </p:sp>
    </p:spTree>
    <p:extLst>
      <p:ext uri="{BB962C8B-B14F-4D97-AF65-F5344CB8AC3E}">
        <p14:creationId xmlns:p14="http://schemas.microsoft.com/office/powerpoint/2010/main" val="1848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 A </a:t>
            </a:r>
            <a:r>
              <a:rPr lang="hu-HU" b="1" dirty="0"/>
              <a:t>tájékoztatáshoz való </a:t>
            </a:r>
            <a:r>
              <a:rPr lang="hu-HU" b="1" dirty="0" smtClean="0"/>
              <a:t>jog 4.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A tájékoztatás joga a beteget akkor is megilleti, ha beleegyezése egyébként nem feltétele a gyógykezelés megkezdésének</a:t>
            </a:r>
            <a:r>
              <a:rPr lang="hu-HU" dirty="0"/>
              <a:t>.</a:t>
            </a:r>
          </a:p>
          <a:p>
            <a:r>
              <a:rPr lang="hu-HU" dirty="0"/>
              <a:t>A beteg tájékoztatására vonatkozó szabályok </a:t>
            </a:r>
            <a:r>
              <a:rPr lang="hu-HU" i="1" dirty="0"/>
              <a:t>írásbeliséget</a:t>
            </a:r>
            <a:r>
              <a:rPr lang="hu-HU" dirty="0"/>
              <a:t> csak </a:t>
            </a:r>
            <a:r>
              <a:rPr lang="hu-HU" i="1" dirty="0"/>
              <a:t>két esetben</a:t>
            </a:r>
            <a:r>
              <a:rPr lang="hu-HU" dirty="0"/>
              <a:t> követelnek meg: </a:t>
            </a:r>
          </a:p>
          <a:p>
            <a:pPr lvl="1"/>
            <a:r>
              <a:rPr lang="hu-HU" sz="2400" dirty="0"/>
              <a:t>ha a beteg a tájékoztatáshoz való jogáról lemond, illetve </a:t>
            </a:r>
          </a:p>
          <a:p>
            <a:pPr lvl="1"/>
            <a:r>
              <a:rPr lang="hu-HU" sz="2400" dirty="0"/>
              <a:t>ha más személyt jelöl ki maga helyett a tájékoztatáshoz való jogának gyakorlására.</a:t>
            </a:r>
          </a:p>
          <a:p>
            <a:r>
              <a:rPr lang="hu-HU" dirty="0" err="1" smtClean="0"/>
              <a:t>Eü</a:t>
            </a:r>
            <a:r>
              <a:rPr lang="hu-HU" dirty="0" smtClean="0"/>
              <a:t>. Dokumentációban rögzíteni kell a </a:t>
            </a:r>
            <a:r>
              <a:rPr lang="hu-HU" dirty="0" err="1" smtClean="0"/>
              <a:t>tájékotatás</a:t>
            </a:r>
            <a:r>
              <a:rPr lang="hu-HU" dirty="0" smtClean="0"/>
              <a:t> tartalmát.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231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6. Az </a:t>
            </a:r>
            <a:r>
              <a:rPr lang="hu-HU" b="1" dirty="0"/>
              <a:t>önrendelkezéshez való jog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WHO </a:t>
            </a:r>
            <a:r>
              <a:rPr lang="hu-HU" dirty="0" smtClean="0"/>
              <a:t>1994: </a:t>
            </a:r>
            <a:r>
              <a:rPr lang="hu-HU" dirty="0" err="1" smtClean="0"/>
              <a:t>Informed</a:t>
            </a:r>
            <a:r>
              <a:rPr lang="hu-HU" dirty="0" smtClean="0"/>
              <a:t> </a:t>
            </a:r>
            <a:r>
              <a:rPr lang="hu-HU" dirty="0" err="1" smtClean="0"/>
              <a:t>Consent</a:t>
            </a:r>
            <a:r>
              <a:rPr lang="hu-HU" dirty="0" smtClean="0"/>
              <a:t> – a beteg megfelelő tájékoztatáson alapuló beleegyezése („Tájékozott beleegyezés”)</a:t>
            </a:r>
          </a:p>
          <a:p>
            <a:r>
              <a:rPr lang="hu-HU" dirty="0"/>
              <a:t>A beteget megilleti az önrendelkezéshez való jog, amely kizárólag törvényben meghatározott esetekben és módon korlátozható</a:t>
            </a:r>
            <a:r>
              <a:rPr lang="hu-HU" dirty="0" smtClean="0"/>
              <a:t>.</a:t>
            </a:r>
            <a:endParaRPr lang="hu-HU" dirty="0"/>
          </a:p>
          <a:p>
            <a:r>
              <a:rPr lang="hu-HU" dirty="0"/>
              <a:t>E jog keretében a beteg szabadon döntheti el, hogy </a:t>
            </a:r>
          </a:p>
          <a:p>
            <a:pPr marL="0" lvl="0" indent="0">
              <a:buNone/>
            </a:pPr>
            <a:r>
              <a:rPr lang="hu-HU" b="1" dirty="0" smtClean="0"/>
              <a:t>	- kíván-e </a:t>
            </a:r>
            <a:r>
              <a:rPr lang="hu-HU" b="1" dirty="0"/>
              <a:t>egészségügyi ellátást igénybe venni</a:t>
            </a:r>
            <a:r>
              <a:rPr lang="hu-HU" dirty="0"/>
              <a:t>, illetve </a:t>
            </a:r>
          </a:p>
          <a:p>
            <a:pPr marL="0" lvl="0" indent="0">
              <a:buNone/>
            </a:pPr>
            <a:r>
              <a:rPr lang="hu-HU" dirty="0" smtClean="0"/>
              <a:t>	- annak </a:t>
            </a:r>
            <a:r>
              <a:rPr lang="hu-HU" dirty="0"/>
              <a:t>során </a:t>
            </a:r>
            <a:r>
              <a:rPr lang="hu-HU" b="1" dirty="0"/>
              <a:t>mely beavatkozások elvégzésébe egyezik </a:t>
            </a:r>
            <a:r>
              <a:rPr lang="hu-HU" b="1" dirty="0" smtClean="0"/>
              <a:t>		bele</a:t>
            </a:r>
            <a:r>
              <a:rPr lang="hu-HU" dirty="0"/>
              <a:t>, illetve </a:t>
            </a:r>
            <a:r>
              <a:rPr lang="hu-HU" b="1" dirty="0"/>
              <a:t>melyeket utasít </a:t>
            </a:r>
            <a:r>
              <a:rPr lang="hu-HU" b="1" dirty="0" smtClean="0"/>
              <a:t>vissza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2174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önrendelkezéshez való </a:t>
            </a:r>
            <a:r>
              <a:rPr lang="hu-HU" b="1" dirty="0" smtClean="0"/>
              <a:t>jog 2.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hu-HU" dirty="0" smtClean="0"/>
          </a:p>
          <a:p>
            <a:pPr algn="just"/>
            <a:r>
              <a:rPr lang="hu-HU" dirty="0" smtClean="0"/>
              <a:t>A </a:t>
            </a:r>
            <a:r>
              <a:rPr lang="hu-HU" b="1" dirty="0"/>
              <a:t>betegnek joga</a:t>
            </a:r>
            <a:r>
              <a:rPr lang="hu-HU" dirty="0"/>
              <a:t> van arra, hogy </a:t>
            </a:r>
            <a:r>
              <a:rPr lang="hu-HU" b="1" dirty="0"/>
              <a:t>a kivizsgálását és kezelését érintő döntésekben részt vegyen</a:t>
            </a:r>
            <a:r>
              <a:rPr lang="hu-HU" dirty="0"/>
              <a:t>. </a:t>
            </a:r>
            <a:endParaRPr lang="hu-HU" dirty="0" smtClean="0"/>
          </a:p>
          <a:p>
            <a:pPr algn="just"/>
            <a:endParaRPr lang="hu-HU" dirty="0" smtClean="0"/>
          </a:p>
          <a:p>
            <a:pPr algn="just"/>
            <a:r>
              <a:rPr lang="hu-HU" dirty="0" smtClean="0"/>
              <a:t>A </a:t>
            </a:r>
            <a:r>
              <a:rPr lang="hu-HU" dirty="0"/>
              <a:t>törvényben foglalt kivételektől eltekintve bármely </a:t>
            </a:r>
            <a:r>
              <a:rPr lang="hu-HU" b="1" dirty="0"/>
              <a:t>egészségügyi beavatkozás elvégzésének feltétele</a:t>
            </a:r>
            <a:r>
              <a:rPr lang="hu-HU" dirty="0"/>
              <a:t>, hogy </a:t>
            </a:r>
            <a:r>
              <a:rPr lang="hu-HU" b="1" dirty="0"/>
              <a:t>ahhoz a beteg megtévesztéstől, fenyegetéstől és kényszertől mentes, megfelelő tájékoztatáson alapuló beleegyezését</a:t>
            </a:r>
            <a:r>
              <a:rPr lang="hu-HU" dirty="0"/>
              <a:t> </a:t>
            </a:r>
            <a:r>
              <a:rPr lang="hu-HU" b="1" dirty="0"/>
              <a:t>adja.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04099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önrendelkezéshez való </a:t>
            </a:r>
            <a:r>
              <a:rPr lang="hu-HU" b="1" dirty="0" smtClean="0"/>
              <a:t>jog 3.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A beteg beleegyezését </a:t>
            </a:r>
          </a:p>
          <a:p>
            <a:pPr lvl="2"/>
            <a:r>
              <a:rPr lang="hu-HU" sz="2400" b="1" dirty="0" smtClean="0"/>
              <a:t>szóban</a:t>
            </a:r>
            <a:r>
              <a:rPr lang="hu-HU" sz="2400" b="1" dirty="0"/>
              <a:t>, </a:t>
            </a:r>
          </a:p>
          <a:p>
            <a:pPr lvl="2"/>
            <a:r>
              <a:rPr lang="hu-HU" sz="2400" b="1" dirty="0" smtClean="0"/>
              <a:t>írásban </a:t>
            </a:r>
            <a:r>
              <a:rPr lang="hu-HU" sz="2400" b="1" dirty="0"/>
              <a:t>vagy </a:t>
            </a:r>
            <a:endParaRPr lang="hu-HU" sz="2400" b="1" dirty="0" smtClean="0"/>
          </a:p>
          <a:p>
            <a:pPr lvl="2"/>
            <a:r>
              <a:rPr lang="hu-HU" sz="2400" b="1" dirty="0" smtClean="0"/>
              <a:t>ráutaló magatartással </a:t>
            </a:r>
            <a:r>
              <a:rPr lang="hu-HU" sz="2400" b="1" dirty="0"/>
              <a:t>adhatja </a:t>
            </a:r>
            <a:r>
              <a:rPr lang="hu-HU" sz="2400" b="1" dirty="0" smtClean="0"/>
              <a:t>meg</a:t>
            </a:r>
          </a:p>
          <a:p>
            <a:r>
              <a:rPr lang="hu-HU" b="1" dirty="0"/>
              <a:t>beleegyezését bármikor visszavonhatja</a:t>
            </a:r>
          </a:p>
          <a:p>
            <a:r>
              <a:rPr lang="hu-HU" b="1" dirty="0" smtClean="0"/>
              <a:t>Írásbeli beleegyezés </a:t>
            </a:r>
            <a:r>
              <a:rPr lang="hu-HU" dirty="0" smtClean="0"/>
              <a:t>(amennyiben </a:t>
            </a:r>
            <a:r>
              <a:rPr lang="hu-HU" dirty="0"/>
              <a:t>erre nem képes - két tanú együttes jelenlétében, szóban vagy más módon megtett </a:t>
            </a:r>
            <a:r>
              <a:rPr lang="hu-HU" dirty="0" smtClean="0"/>
              <a:t>nyilatkozata) szükséges</a:t>
            </a:r>
          </a:p>
          <a:p>
            <a:pPr lvl="2"/>
            <a:r>
              <a:rPr lang="hu-HU" sz="2400" b="1" dirty="0" err="1"/>
              <a:t>i</a:t>
            </a:r>
            <a:r>
              <a:rPr lang="hu-HU" sz="2400" b="1" dirty="0" err="1" smtClean="0"/>
              <a:t>nvazív</a:t>
            </a:r>
            <a:r>
              <a:rPr lang="hu-HU" sz="2400" b="1" dirty="0" smtClean="0"/>
              <a:t> (testbe behatoló) </a:t>
            </a:r>
            <a:r>
              <a:rPr lang="hu-HU" sz="2400" b="1" dirty="0" err="1" smtClean="0"/>
              <a:t>beavakozások</a:t>
            </a:r>
            <a:r>
              <a:rPr lang="hu-HU" sz="2400" b="1" dirty="0" smtClean="0"/>
              <a:t> </a:t>
            </a:r>
            <a:r>
              <a:rPr lang="hu-HU" sz="2400" dirty="0" smtClean="0"/>
              <a:t>elvégzéséhez</a:t>
            </a:r>
          </a:p>
          <a:p>
            <a:pPr lvl="2"/>
            <a:r>
              <a:rPr lang="hu-HU" sz="2400" b="1" dirty="0"/>
              <a:t>a pszichiátriai betegek önkéntes gyógykezelésbe </a:t>
            </a:r>
            <a:r>
              <a:rPr lang="hu-HU" sz="2400" b="1" dirty="0" smtClean="0"/>
              <a:t>vételéhez</a:t>
            </a:r>
          </a:p>
          <a:p>
            <a:pPr marL="914400" lvl="2" indent="0">
              <a:buNone/>
            </a:pPr>
            <a:endParaRPr lang="hu-H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793992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önrendelkezéshez való </a:t>
            </a:r>
            <a:r>
              <a:rPr lang="hu-HU" b="1" dirty="0" smtClean="0"/>
              <a:t>jog 4.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 cselekvőképes </a:t>
            </a:r>
            <a:r>
              <a:rPr lang="hu-HU" b="1" dirty="0"/>
              <a:t>beteg </a:t>
            </a:r>
            <a:r>
              <a:rPr lang="hu-HU" dirty="0"/>
              <a:t>(ha a törvény eltérően nem rendelkezik) - közokiratban, teljes bizonyító erejű magánokiratban - vagy - írásképtelensége esetén - két tanú együttes jelenlétében megtett nyilatkozattal</a:t>
            </a:r>
          </a:p>
          <a:p>
            <a:r>
              <a:rPr lang="hu-HU" i="1" dirty="0"/>
              <a:t>a) </a:t>
            </a:r>
            <a:r>
              <a:rPr lang="hu-HU" b="1" dirty="0"/>
              <a:t>megnevezheti azt a</a:t>
            </a:r>
            <a:r>
              <a:rPr lang="hu-HU" dirty="0"/>
              <a:t> cselekvőképes </a:t>
            </a:r>
            <a:r>
              <a:rPr lang="hu-HU" b="1" dirty="0"/>
              <a:t>személyt, aki jogosult helyette a beleegyezés, illetve a visszautasítás jogát gyakorolni,</a:t>
            </a:r>
            <a:r>
              <a:rPr lang="hu-HU" dirty="0"/>
              <a:t> illetve, </a:t>
            </a:r>
            <a:r>
              <a:rPr lang="hu-HU" b="1" dirty="0"/>
              <a:t>akit</a:t>
            </a:r>
            <a:r>
              <a:rPr lang="hu-HU" dirty="0"/>
              <a:t> </a:t>
            </a:r>
            <a:r>
              <a:rPr lang="hu-HU" b="1" dirty="0"/>
              <a:t>tájékoztatni </a:t>
            </a:r>
            <a:r>
              <a:rPr lang="hu-HU" b="1" dirty="0" smtClean="0"/>
              <a:t>kell (helyettes döntő),</a:t>
            </a:r>
            <a:endParaRPr lang="hu-HU" dirty="0"/>
          </a:p>
          <a:p>
            <a:r>
              <a:rPr lang="hu-HU" i="1" dirty="0"/>
              <a:t>b) </a:t>
            </a:r>
            <a:r>
              <a:rPr lang="hu-HU" dirty="0"/>
              <a:t>illetve </a:t>
            </a:r>
            <a:r>
              <a:rPr lang="hu-HU" b="1" dirty="0"/>
              <a:t>bárkit kizárhat a beleegyezés és a visszautasítás jogának helyette történő gyakorlásából</a:t>
            </a:r>
            <a:r>
              <a:rPr lang="hu-HU" dirty="0"/>
              <a:t>, illetve a </a:t>
            </a:r>
            <a:r>
              <a:rPr lang="hu-HU" b="1" dirty="0"/>
              <a:t>tájékoztatásból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260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önrendelkezéshez való </a:t>
            </a:r>
            <a:r>
              <a:rPr lang="hu-HU" b="1" dirty="0" smtClean="0"/>
              <a:t>jog 5.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/>
              <a:t>- </a:t>
            </a:r>
            <a:r>
              <a:rPr lang="hu-HU" dirty="0" smtClean="0"/>
              <a:t>Helyettes döntő kijelölésének hiányában, ha a beteg cselekvőképtelen, v. részlegesen korlátozott a cselekvőképessége, </a:t>
            </a:r>
            <a:r>
              <a:rPr lang="hu-HU" dirty="0" err="1" smtClean="0"/>
              <a:t>tv.-i</a:t>
            </a:r>
            <a:r>
              <a:rPr lang="hu-HU" dirty="0" smtClean="0"/>
              <a:t> sorrend:</a:t>
            </a:r>
            <a:endParaRPr lang="hu-HU" dirty="0"/>
          </a:p>
          <a:p>
            <a:r>
              <a:rPr lang="hu-HU" i="1" dirty="0"/>
              <a:t>a) </a:t>
            </a:r>
            <a:r>
              <a:rPr lang="hu-HU" dirty="0" err="1"/>
              <a:t>a</a:t>
            </a:r>
            <a:r>
              <a:rPr lang="hu-HU" dirty="0"/>
              <a:t> beteg törvényes képviselője (szülő, gyám, gondnok), ennek hiányában</a:t>
            </a:r>
          </a:p>
          <a:p>
            <a:r>
              <a:rPr lang="hu-HU" i="1" dirty="0"/>
              <a:t>b) </a:t>
            </a:r>
            <a:r>
              <a:rPr lang="hu-HU" dirty="0"/>
              <a:t>a beteggel közös háztartásban élő, cselekvőképes</a:t>
            </a:r>
          </a:p>
          <a:p>
            <a:r>
              <a:rPr lang="hu-HU" i="1" dirty="0" err="1"/>
              <a:t>ba</a:t>
            </a:r>
            <a:r>
              <a:rPr lang="hu-HU" i="1" dirty="0"/>
              <a:t>) </a:t>
            </a:r>
            <a:r>
              <a:rPr lang="hu-HU" dirty="0"/>
              <a:t>házastársa vagy élettársa, ennek hiányában</a:t>
            </a:r>
          </a:p>
          <a:p>
            <a:r>
              <a:rPr lang="hu-HU" i="1" dirty="0" err="1"/>
              <a:t>bb</a:t>
            </a:r>
            <a:r>
              <a:rPr lang="hu-HU" i="1" dirty="0"/>
              <a:t>) </a:t>
            </a:r>
            <a:r>
              <a:rPr lang="hu-HU" dirty="0"/>
              <a:t>gyermeke, ennek hiányában</a:t>
            </a:r>
          </a:p>
          <a:p>
            <a:r>
              <a:rPr lang="hu-HU" i="1" dirty="0" err="1"/>
              <a:t>bc</a:t>
            </a:r>
            <a:r>
              <a:rPr lang="hu-HU" i="1" dirty="0"/>
              <a:t>) </a:t>
            </a:r>
            <a:r>
              <a:rPr lang="hu-HU" dirty="0"/>
              <a:t>szülője, ennek hiányában</a:t>
            </a:r>
          </a:p>
          <a:p>
            <a:r>
              <a:rPr lang="hu-HU" i="1" dirty="0" err="1"/>
              <a:t>bd</a:t>
            </a:r>
            <a:r>
              <a:rPr lang="hu-HU" i="1" dirty="0"/>
              <a:t>) </a:t>
            </a:r>
            <a:r>
              <a:rPr lang="hu-HU" dirty="0"/>
              <a:t>testvére, ennek hiányában</a:t>
            </a:r>
          </a:p>
          <a:p>
            <a:r>
              <a:rPr lang="hu-HU" i="1" dirty="0"/>
              <a:t>be) </a:t>
            </a:r>
            <a:r>
              <a:rPr lang="hu-HU" dirty="0"/>
              <a:t>nagyszülője, ennek hiányában</a:t>
            </a:r>
          </a:p>
          <a:p>
            <a:r>
              <a:rPr lang="hu-HU" i="1" dirty="0" err="1"/>
              <a:t>bf</a:t>
            </a:r>
            <a:r>
              <a:rPr lang="hu-HU" i="1" dirty="0"/>
              <a:t>) </a:t>
            </a:r>
            <a:r>
              <a:rPr lang="hu-HU" dirty="0"/>
              <a:t>unokája;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59639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önrendelkezéshez való </a:t>
            </a:r>
            <a:r>
              <a:rPr lang="hu-HU" b="1" dirty="0" smtClean="0"/>
              <a:t>jog 6.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i="1" dirty="0" smtClean="0"/>
              <a:t>c</a:t>
            </a:r>
            <a:r>
              <a:rPr lang="hu-HU" i="1" dirty="0"/>
              <a:t>) </a:t>
            </a:r>
            <a:r>
              <a:rPr lang="hu-HU" dirty="0"/>
              <a:t>a </a:t>
            </a:r>
            <a:r>
              <a:rPr lang="hu-HU" i="1" dirty="0"/>
              <a:t>b) </a:t>
            </a:r>
            <a:r>
              <a:rPr lang="hu-HU" dirty="0"/>
              <a:t>pontban megjelölt hozzátartozója hiányában a beteggel közös háztartásban nem élő, cselekvőképes</a:t>
            </a:r>
          </a:p>
          <a:p>
            <a:r>
              <a:rPr lang="hu-HU" i="1" dirty="0" err="1"/>
              <a:t>ca</a:t>
            </a:r>
            <a:r>
              <a:rPr lang="hu-HU" i="1" dirty="0"/>
              <a:t>) </a:t>
            </a:r>
            <a:r>
              <a:rPr lang="hu-HU" dirty="0"/>
              <a:t>gyermeke, ennek hiányában</a:t>
            </a:r>
          </a:p>
          <a:p>
            <a:r>
              <a:rPr lang="hu-HU" i="1" dirty="0" err="1"/>
              <a:t>cb</a:t>
            </a:r>
            <a:r>
              <a:rPr lang="hu-HU" i="1" dirty="0"/>
              <a:t>) </a:t>
            </a:r>
            <a:r>
              <a:rPr lang="hu-HU" dirty="0"/>
              <a:t>szülője, ennek hiányában</a:t>
            </a:r>
          </a:p>
          <a:p>
            <a:r>
              <a:rPr lang="hu-HU" i="1" dirty="0" err="1"/>
              <a:t>cc</a:t>
            </a:r>
            <a:r>
              <a:rPr lang="hu-HU" i="1" dirty="0"/>
              <a:t>) </a:t>
            </a:r>
            <a:r>
              <a:rPr lang="hu-HU" dirty="0"/>
              <a:t>testvére, ennek hiányában</a:t>
            </a:r>
          </a:p>
          <a:p>
            <a:r>
              <a:rPr lang="hu-HU" i="1" dirty="0"/>
              <a:t>cd) </a:t>
            </a:r>
            <a:r>
              <a:rPr lang="hu-HU" dirty="0"/>
              <a:t>nagyszülője, ennek hiányában</a:t>
            </a:r>
          </a:p>
          <a:p>
            <a:r>
              <a:rPr lang="hu-HU" i="1" dirty="0" err="1"/>
              <a:t>ce</a:t>
            </a:r>
            <a:r>
              <a:rPr lang="hu-HU" i="1" dirty="0"/>
              <a:t>) </a:t>
            </a:r>
            <a:r>
              <a:rPr lang="hu-HU" dirty="0"/>
              <a:t>unokája.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59347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önrendelkezéshez való </a:t>
            </a:r>
            <a:r>
              <a:rPr lang="hu-HU" b="1" dirty="0" smtClean="0"/>
              <a:t>jog 7.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A beteg beleegyezésének </a:t>
            </a:r>
            <a:r>
              <a:rPr lang="hu-HU" b="1" dirty="0" smtClean="0"/>
              <a:t>vélelmezése </a:t>
            </a:r>
            <a:r>
              <a:rPr lang="hu-HU" dirty="0" smtClean="0"/>
              <a:t>(késedelem megelőzése)</a:t>
            </a:r>
          </a:p>
          <a:p>
            <a:endParaRPr lang="hu-HU" b="1" dirty="0" smtClean="0"/>
          </a:p>
          <a:p>
            <a:r>
              <a:rPr lang="hu-HU" b="1" dirty="0"/>
              <a:t>Beleegyezés nélkül elvégezhető </a:t>
            </a:r>
            <a:r>
              <a:rPr lang="hu-HU" b="1" dirty="0" smtClean="0"/>
              <a:t>beavatkozások </a:t>
            </a:r>
            <a:r>
              <a:rPr lang="hu-HU" dirty="0" smtClean="0"/>
              <a:t>(közvetlen életveszély, más életét, testi épségét veszélyezteti az elmaradás)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b="1" dirty="0"/>
              <a:t>A beleegyezés kiterjesztésének a </a:t>
            </a:r>
            <a:r>
              <a:rPr lang="hu-HU" b="1" dirty="0" smtClean="0"/>
              <a:t>joga </a:t>
            </a:r>
            <a:r>
              <a:rPr lang="hu-HU" dirty="0" smtClean="0"/>
              <a:t>(sürgős szüksége, súlyos károsodás megelőzése)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5457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/>
              <a:t>Önrendelkezési jog szerv, szövet eltávolítása tekintetében – </a:t>
            </a:r>
            <a:r>
              <a:rPr lang="hu-HU" b="1" dirty="0" smtClean="0"/>
              <a:t>életében 8.</a:t>
            </a:r>
            <a:r>
              <a:rPr lang="hu-HU" b="1" dirty="0"/>
              <a:t/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endParaRPr lang="hu-HU" sz="5100" dirty="0" smtClean="0"/>
          </a:p>
          <a:p>
            <a:pPr algn="just"/>
            <a:r>
              <a:rPr lang="hu-HU" sz="9600" dirty="0" smtClean="0"/>
              <a:t>A </a:t>
            </a:r>
            <a:r>
              <a:rPr lang="hu-HU" sz="9600" dirty="0"/>
              <a:t>beteg </a:t>
            </a:r>
            <a:r>
              <a:rPr lang="hu-HU" sz="9600" b="1" dirty="0"/>
              <a:t>írásbeli beleegyezése </a:t>
            </a:r>
            <a:r>
              <a:rPr lang="hu-HU" sz="9600" dirty="0"/>
              <a:t>szükséges bármely - a beavatkozással összefüggésben - életében eltávolított sejtjének, sejtalkotórészének, szövetének, szervének, testrészének - egészségügyi ellátásával össze nem függő - bármilyen célú felhasználásához. </a:t>
            </a:r>
            <a:endParaRPr lang="hu-HU" sz="9600" dirty="0" smtClean="0"/>
          </a:p>
          <a:p>
            <a:pPr marL="0" indent="0" algn="just">
              <a:buNone/>
            </a:pPr>
            <a:endParaRPr lang="hu-HU" sz="9600" dirty="0"/>
          </a:p>
          <a:p>
            <a:pPr algn="just"/>
            <a:r>
              <a:rPr lang="hu-HU" sz="9600" dirty="0" smtClean="0"/>
              <a:t>Nem </a:t>
            </a:r>
            <a:r>
              <a:rPr lang="hu-HU" sz="9600" dirty="0"/>
              <a:t>kell a beteg beleegyezése ezen anyagok szokásos módon történő megsemmisítéséhez</a:t>
            </a:r>
            <a:r>
              <a:rPr lang="hu-HU" sz="9600" dirty="0" smtClean="0"/>
              <a:t>.</a:t>
            </a:r>
          </a:p>
          <a:p>
            <a:endParaRPr lang="hu-HU" sz="7400" dirty="0" smtClean="0"/>
          </a:p>
          <a:p>
            <a:pPr marL="0" indent="0">
              <a:buNone/>
            </a:pPr>
            <a:endParaRPr lang="hu-HU" sz="7400" dirty="0"/>
          </a:p>
          <a:p>
            <a:pPr marL="0" indent="0">
              <a:buNone/>
            </a:pPr>
            <a:r>
              <a:rPr lang="hu-HU" dirty="0"/>
              <a:t> 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92779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/>
              <a:t>Önrendelkezési jog szerv, szövet eltávolítása tekintetében </a:t>
            </a:r>
            <a:r>
              <a:rPr lang="hu-HU" b="1" dirty="0" smtClean="0"/>
              <a:t>– halála esetére 9.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/>
              <a:t>betegnek joga van arra, hogy halála esetére rendelkezzen a holttestét érintő beavatkozásokról. A beteg a törvény rendelkezései szerint </a:t>
            </a:r>
            <a:r>
              <a:rPr lang="hu-HU" b="1" dirty="0"/>
              <a:t>megtilthatja, hogy holttestéből szervet és szövetet átültetés, egyéb gyógyító célú felhasználás, kutatás vagy oktatás céljából eltávolítsanak</a:t>
            </a:r>
            <a:r>
              <a:rPr lang="hu-HU" b="1" dirty="0" smtClean="0"/>
              <a:t>.</a:t>
            </a:r>
          </a:p>
          <a:p>
            <a:r>
              <a:rPr lang="hu-HU" b="1" dirty="0" smtClean="0"/>
              <a:t>Negatív donornyilatkozat</a:t>
            </a:r>
            <a:endParaRPr lang="hu-HU" b="1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173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/>
              <a:t>Betegjogok – és </a:t>
            </a:r>
            <a:r>
              <a:rPr lang="hu-HU" dirty="0" smtClean="0"/>
              <a:t>kötelezettségek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1997. évi CLIV. </a:t>
            </a:r>
            <a:r>
              <a:rPr lang="hu-HU" dirty="0"/>
              <a:t>t</a:t>
            </a:r>
            <a:r>
              <a:rPr lang="hu-HU" dirty="0" smtClean="0"/>
              <a:t>v. Az egészségügyről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hu-HU" b="1" dirty="0" smtClean="0"/>
              <a:t>  Betegjogok:</a:t>
            </a:r>
          </a:p>
          <a:p>
            <a:pPr marL="0" lvl="0" indent="0">
              <a:buNone/>
            </a:pPr>
            <a:r>
              <a:rPr lang="hu-HU" i="1" dirty="0" smtClean="0"/>
              <a:t>· Általános </a:t>
            </a:r>
            <a:r>
              <a:rPr lang="hu-HU" i="1" dirty="0"/>
              <a:t>betegjogok (</a:t>
            </a:r>
            <a:r>
              <a:rPr lang="hu-HU" dirty="0" smtClean="0"/>
              <a:t>II. fejezet</a:t>
            </a:r>
            <a:r>
              <a:rPr lang="hu-HU" dirty="0"/>
              <a:t>)</a:t>
            </a:r>
          </a:p>
          <a:p>
            <a:pPr marL="0" lvl="0" indent="0">
              <a:buNone/>
            </a:pPr>
            <a:r>
              <a:rPr lang="hu-HU" dirty="0"/>
              <a:t>· </a:t>
            </a:r>
            <a:r>
              <a:rPr lang="hu-HU" i="1" dirty="0"/>
              <a:t>Speciális betegjogok </a:t>
            </a:r>
            <a:r>
              <a:rPr lang="hu-HU" dirty="0"/>
              <a:t>(pl. X. fejezet a pszichiátriai betegekre vonatkozó szabályok)</a:t>
            </a:r>
          </a:p>
          <a:p>
            <a:pPr marL="0" lvl="0" indent="0" algn="ctr">
              <a:buNone/>
            </a:pPr>
            <a:r>
              <a:rPr lang="hu-HU" b="1" dirty="0" smtClean="0"/>
              <a:t>Kötelezettségek</a:t>
            </a:r>
            <a:r>
              <a:rPr lang="hu-HU" b="1" dirty="0"/>
              <a:t>:</a:t>
            </a:r>
            <a:r>
              <a:rPr lang="hu-HU" dirty="0"/>
              <a:t> </a:t>
            </a:r>
            <a:endParaRPr lang="hu-HU" dirty="0" smtClean="0"/>
          </a:p>
          <a:p>
            <a:pPr marL="0" lvl="0" indent="0">
              <a:buNone/>
            </a:pPr>
            <a:r>
              <a:rPr lang="hu-HU" dirty="0" smtClean="0"/>
              <a:t>pl</a:t>
            </a:r>
            <a:r>
              <a:rPr lang="hu-HU" dirty="0"/>
              <a:t>. személyes adatok közlése, tájékoztatás fertőző betegségről, </a:t>
            </a:r>
            <a:r>
              <a:rPr lang="hu-HU" dirty="0" smtClean="0"/>
              <a:t>térítési díj fizetés</a:t>
            </a:r>
            <a:endParaRPr lang="hu-HU" dirty="0"/>
          </a:p>
          <a:p>
            <a:pPr marL="0" lvl="0" indent="0" algn="ctr">
              <a:buNone/>
            </a:pPr>
            <a:r>
              <a:rPr lang="hu-HU" b="1" dirty="0" smtClean="0"/>
              <a:t>Az egyén szerepe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55669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7. Az </a:t>
            </a:r>
            <a:r>
              <a:rPr lang="hu-HU" b="1" dirty="0"/>
              <a:t>ellátás visszautasításának joga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cselekvőképes </a:t>
            </a:r>
            <a:r>
              <a:rPr lang="hu-HU" b="1" dirty="0"/>
              <a:t>beteget</a:t>
            </a:r>
            <a:r>
              <a:rPr lang="hu-HU" dirty="0"/>
              <a:t> - a törvényben meghatározott esetek kivételével - </a:t>
            </a:r>
            <a:r>
              <a:rPr lang="hu-HU" b="1" dirty="0"/>
              <a:t>megilleti az egészségügyi ellátás visszautasításának joga.</a:t>
            </a:r>
            <a:endParaRPr lang="hu-HU" dirty="0"/>
          </a:p>
          <a:p>
            <a:r>
              <a:rPr lang="hu-HU" dirty="0"/>
              <a:t>Nem illeti meg a beteget ez a jog, ha annak elmaradása mások életét vagy testi épségét veszélyeztetné.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41693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ellátás visszautasításának </a:t>
            </a:r>
            <a:r>
              <a:rPr lang="hu-HU" b="1" dirty="0" smtClean="0"/>
              <a:t>joga 2.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beteg minden </a:t>
            </a:r>
            <a:r>
              <a:rPr lang="hu-HU" b="1" dirty="0"/>
              <a:t>olyan ellátást, amelynek elmaradása esetén egészségi állapotában várhatóan súlyos vagy maradandó károsodás következne be</a:t>
            </a:r>
            <a:r>
              <a:rPr lang="hu-HU" dirty="0"/>
              <a:t>, csak </a:t>
            </a:r>
            <a:r>
              <a:rPr lang="hu-HU" i="1" dirty="0"/>
              <a:t>közokiratban vagy teljes bizonyító erejű magánokiratban, illetve írásképtelensége esetén két tanú együttes jelenlétében</a:t>
            </a:r>
            <a:r>
              <a:rPr lang="hu-HU" dirty="0"/>
              <a:t> </a:t>
            </a:r>
            <a:r>
              <a:rPr lang="hu-HU" b="1" dirty="0"/>
              <a:t>utasíthat vissza</a:t>
            </a:r>
            <a:r>
              <a:rPr lang="hu-HU" dirty="0"/>
              <a:t>. 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97038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ellátás visszautasításának </a:t>
            </a:r>
            <a:r>
              <a:rPr lang="hu-HU" b="1" dirty="0" smtClean="0"/>
              <a:t>joga 3.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betegség természetes lefolyását lehetővé téve </a:t>
            </a:r>
            <a:r>
              <a:rPr lang="hu-HU" b="1" dirty="0"/>
              <a:t>az életfenntartó vagy életmentő beavatkozás visszautasítására </a:t>
            </a:r>
            <a:r>
              <a:rPr lang="hu-HU" dirty="0"/>
              <a:t>csak abban az esetben van lehetőség, ha a </a:t>
            </a:r>
            <a:r>
              <a:rPr lang="hu-HU" b="1" dirty="0"/>
              <a:t>beteg olyan súlyos betegségben szenved, amely az orvostudomány mindenkori állása szerint rövid időn belül - megfelelő egészségügyi ellátás mellett is - halálhoz vezet </a:t>
            </a:r>
            <a:r>
              <a:rPr lang="hu-HU" b="1" dirty="0" smtClean="0"/>
              <a:t>és </a:t>
            </a:r>
            <a:r>
              <a:rPr lang="hu-HU" b="1" dirty="0"/>
              <a:t>gyógyíthatatlan.</a:t>
            </a:r>
            <a:r>
              <a:rPr lang="hu-HU" dirty="0"/>
              <a:t> </a:t>
            </a:r>
            <a:endParaRPr lang="hu-HU" dirty="0" smtClean="0"/>
          </a:p>
          <a:p>
            <a:r>
              <a:rPr lang="hu-HU" dirty="0"/>
              <a:t>(közokirat, teljes bizonyító erejű magánokirat, két tanú együttes jelenlétében tett nyilatkozat)</a:t>
            </a:r>
          </a:p>
        </p:txBody>
      </p:sp>
    </p:spTree>
    <p:extLst>
      <p:ext uri="{BB962C8B-B14F-4D97-AF65-F5344CB8AC3E}">
        <p14:creationId xmlns:p14="http://schemas.microsoft.com/office/powerpoint/2010/main" val="3598196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ellátás visszautasításának </a:t>
            </a:r>
            <a:r>
              <a:rPr lang="hu-HU" b="1" dirty="0" smtClean="0"/>
              <a:t>joga 4. 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 dirty="0"/>
              <a:t>Az életfenntartó, életmentő beavatkozás visszautasítása csak akkor érvényes, ha egy háromtagú orvosi bizottság a beteget megvizsgálja és egybehangzóan, írásban nyilatkozik arról, hogy a beteg döntését annak következményei tudatában hozta meg,</a:t>
            </a:r>
            <a:r>
              <a:rPr lang="hu-HU" dirty="0"/>
              <a:t> illetve, hogy az előző bekezdés szerinti feltételek fennállnak, továbbá a beteg az orvosi bizottság nyilatkozatát követő 3. napon - két tanú előtt - ismételten kinyilvánítja a visszautasításra irányuló </a:t>
            </a:r>
            <a:r>
              <a:rPr lang="hu-HU" dirty="0" err="1" smtClean="0"/>
              <a:t>szándékát.ű</a:t>
            </a:r>
            <a:endParaRPr lang="hu-HU" dirty="0" smtClean="0"/>
          </a:p>
          <a:p>
            <a:r>
              <a:rPr lang="hu-HU" dirty="0"/>
              <a:t>Az orvosi bizottság tagjai a </a:t>
            </a:r>
            <a:r>
              <a:rPr lang="hu-HU" b="1" dirty="0"/>
              <a:t>beteg kezelőorvosa</a:t>
            </a:r>
            <a:r>
              <a:rPr lang="hu-HU" dirty="0"/>
              <a:t>, egy - a beteg gyógykezelésében részt nem vevő -, a betegség jellegének megfelelő </a:t>
            </a:r>
            <a:r>
              <a:rPr lang="hu-HU" b="1" dirty="0"/>
              <a:t>szakorvos,</a:t>
            </a:r>
            <a:r>
              <a:rPr lang="hu-HU" dirty="0"/>
              <a:t> valamint egy </a:t>
            </a:r>
            <a:r>
              <a:rPr lang="hu-HU" b="1" dirty="0"/>
              <a:t>pszichiáter szakorvos</a:t>
            </a:r>
            <a:r>
              <a:rPr lang="hu-HU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74483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ellátás visszautasításának </a:t>
            </a:r>
            <a:r>
              <a:rPr lang="hu-HU" b="1" dirty="0" smtClean="0"/>
              <a:t>joga 5.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A </a:t>
            </a:r>
            <a:r>
              <a:rPr lang="hu-HU" b="1" dirty="0"/>
              <a:t>beteg nem utasíthatja vissza az életfenntartó vagy életmentő beavatkozást, ha várandós és előre láthatóan képes a gyermek kihordására</a:t>
            </a:r>
            <a:r>
              <a:rPr lang="hu-HU" dirty="0" smtClean="0"/>
              <a:t>.</a:t>
            </a:r>
          </a:p>
          <a:p>
            <a:r>
              <a:rPr lang="hu-HU" b="1" dirty="0"/>
              <a:t>A</a:t>
            </a:r>
            <a:r>
              <a:rPr lang="hu-HU" b="1" dirty="0" smtClean="0"/>
              <a:t> </a:t>
            </a:r>
            <a:r>
              <a:rPr lang="hu-HU" b="1" dirty="0"/>
              <a:t>beteg a visszautasításra vonatkozó nyilatkozatát bármikor, alaki kötöttség nélkül </a:t>
            </a:r>
            <a:r>
              <a:rPr lang="hu-HU" dirty="0"/>
              <a:t>(tehát akár szóban is) </a:t>
            </a:r>
            <a:r>
              <a:rPr lang="hu-HU" b="1" dirty="0" smtClean="0"/>
              <a:t>visszavonhatja.</a:t>
            </a:r>
          </a:p>
          <a:p>
            <a:pPr marL="0" indent="0">
              <a:buNone/>
            </a:pPr>
            <a:r>
              <a:rPr lang="hu-HU" dirty="0"/>
              <a:t> 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096228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ellátás visszautasításának </a:t>
            </a:r>
            <a:r>
              <a:rPr lang="hu-HU" b="1" dirty="0" smtClean="0"/>
              <a:t>joga 6.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i="1" dirty="0" smtClean="0"/>
              <a:t>Cselekvőképtelen </a:t>
            </a:r>
            <a:r>
              <a:rPr lang="hu-HU" i="1" dirty="0"/>
              <a:t>és korlátozottan cselekvőképes beteg</a:t>
            </a:r>
            <a:r>
              <a:rPr lang="hu-HU" dirty="0"/>
              <a:t> esetén az olyan ellátás, amelynek elmaradása súlyos, vagy maradandó egészségkárosodást  idéz elő, </a:t>
            </a:r>
            <a:r>
              <a:rPr lang="hu-HU" i="1" dirty="0"/>
              <a:t>nem utasítható vissza.</a:t>
            </a:r>
            <a:endParaRPr lang="hu-HU" dirty="0"/>
          </a:p>
          <a:p>
            <a:r>
              <a:rPr lang="hu-HU" dirty="0" smtClean="0"/>
              <a:t>Amennyiben </a:t>
            </a:r>
            <a:r>
              <a:rPr lang="hu-HU" dirty="0"/>
              <a:t>cselekvőképtelen és korlátozottan cselekvőképes beteg esetén az életmentő, életfenntartó ellátás visszautasítására kerül sor, </a:t>
            </a:r>
            <a:r>
              <a:rPr lang="hu-HU" b="1" dirty="0"/>
              <a:t>az egészségügyi szolgáltató keresetet indít a beleegyezés bíróság általi pótlása iránt</a:t>
            </a:r>
            <a:r>
              <a:rPr lang="hu-HU" dirty="0"/>
              <a:t>. </a:t>
            </a:r>
            <a:endParaRPr lang="hu-HU" dirty="0" smtClean="0"/>
          </a:p>
          <a:p>
            <a:r>
              <a:rPr lang="hu-HU" b="1" dirty="0"/>
              <a:t>A bíróság nem peres eljárásban soron kívül jár el.</a:t>
            </a:r>
            <a:r>
              <a:rPr lang="hu-HU" dirty="0"/>
              <a:t> Az eljárás tárgyi költségmentes.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81979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ellátás visszautasításának </a:t>
            </a:r>
            <a:r>
              <a:rPr lang="hu-HU" b="1" dirty="0" smtClean="0"/>
              <a:t>joga 7.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b="1" dirty="0"/>
              <a:t>A törvény cselekvőképes személy számára biztosítja azt a jogot, hogy meghatározott alakiságok mellett későbbi esetleges cselekvőképtelensége esetére általános jelleggel egyes beavatkozásokat, illetve vizsgálatokat megtilthasson.</a:t>
            </a:r>
            <a:r>
              <a:rPr lang="hu-HU" dirty="0"/>
              <a:t> Életfenntartó vagy életmentő beavatkozások visszautasítására vonatkozó nyilatkozat csak további feltételek teljesülése esetén érvényes.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91831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/>
              <a:t>Az egészségügyi dokumentáció megismerésének joga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 </a:t>
            </a:r>
          </a:p>
          <a:p>
            <a:r>
              <a:rPr lang="hu-HU" dirty="0"/>
              <a:t>- </a:t>
            </a:r>
            <a:r>
              <a:rPr lang="hu-HU" i="1" dirty="0"/>
              <a:t>Az egészségügyi dokumentációval az egészségügyi szolgáltató, az abban szereplő adattal a beteg rendelkezik.</a:t>
            </a:r>
            <a:endParaRPr lang="hu-HU" dirty="0"/>
          </a:p>
          <a:p>
            <a:r>
              <a:rPr lang="hu-HU" i="1" dirty="0"/>
              <a:t> </a:t>
            </a:r>
            <a:endParaRPr lang="hu-HU" dirty="0"/>
          </a:p>
          <a:p>
            <a:r>
              <a:rPr lang="hu-HU" dirty="0"/>
              <a:t>- </a:t>
            </a:r>
            <a:r>
              <a:rPr lang="hu-HU" b="1" dirty="0"/>
              <a:t>A beteg jogosult</a:t>
            </a:r>
            <a:endParaRPr lang="hu-HU" dirty="0"/>
          </a:p>
          <a:p>
            <a:r>
              <a:rPr lang="hu-HU" i="1" dirty="0"/>
              <a:t>a) </a:t>
            </a:r>
            <a:r>
              <a:rPr lang="hu-HU" dirty="0" err="1"/>
              <a:t>a</a:t>
            </a:r>
            <a:r>
              <a:rPr lang="hu-HU" dirty="0"/>
              <a:t> gyógykezeléssel összefüggő </a:t>
            </a:r>
            <a:r>
              <a:rPr lang="hu-HU" b="1" dirty="0"/>
              <a:t>adatainak kezeléséről tájékoztatást kapni</a:t>
            </a:r>
            <a:r>
              <a:rPr lang="hu-HU" dirty="0"/>
              <a:t>,</a:t>
            </a:r>
          </a:p>
          <a:p>
            <a:r>
              <a:rPr lang="hu-HU" i="1" dirty="0"/>
              <a:t>b) </a:t>
            </a:r>
            <a:r>
              <a:rPr lang="hu-HU" dirty="0"/>
              <a:t>a rá vonatkozó </a:t>
            </a:r>
            <a:r>
              <a:rPr lang="hu-HU" b="1" dirty="0"/>
              <a:t>egészségügyi adatokat megismerni</a:t>
            </a:r>
            <a:r>
              <a:rPr lang="hu-HU" dirty="0"/>
              <a:t>,</a:t>
            </a:r>
          </a:p>
          <a:p>
            <a:r>
              <a:rPr lang="hu-HU" i="1" dirty="0"/>
              <a:t>c) </a:t>
            </a:r>
            <a:r>
              <a:rPr lang="hu-HU" dirty="0"/>
              <a:t>az egészségügyi </a:t>
            </a:r>
            <a:r>
              <a:rPr lang="hu-HU" b="1" dirty="0"/>
              <a:t>dokumentációba betekinteni, valamint azokról saját költségére másolatot kapni,</a:t>
            </a:r>
            <a:endParaRPr lang="hu-HU" dirty="0"/>
          </a:p>
          <a:p>
            <a:r>
              <a:rPr lang="hu-HU" i="1" dirty="0"/>
              <a:t>d) </a:t>
            </a:r>
            <a:r>
              <a:rPr lang="hu-HU" dirty="0"/>
              <a:t>az egészségügyi intézményből történő </a:t>
            </a:r>
            <a:r>
              <a:rPr lang="hu-HU" b="1" dirty="0"/>
              <a:t>elbocsátásakor zárójelentést kapni</a:t>
            </a:r>
            <a:r>
              <a:rPr lang="hu-HU" dirty="0"/>
              <a:t>,</a:t>
            </a:r>
          </a:p>
          <a:p>
            <a:r>
              <a:rPr lang="hu-HU" i="1" dirty="0"/>
              <a:t>e) </a:t>
            </a:r>
            <a:r>
              <a:rPr lang="hu-HU" dirty="0"/>
              <a:t>egészségügyi adatairól indokolt célra - saját költségére - </a:t>
            </a:r>
            <a:r>
              <a:rPr lang="hu-HU" b="1" dirty="0"/>
              <a:t>összefoglaló vagy kivonatos írásos véleményt kapni.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880421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egészségügyi dokumentáció megismerésének </a:t>
            </a:r>
            <a:r>
              <a:rPr lang="hu-HU" b="1" dirty="0" smtClean="0"/>
              <a:t>joga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A beteg jogosult az általa pontatlannak vagy hiányosnak vélt - rá vonatkozó - egészségügyi dokumentáció kiegészítését, kijavítását </a:t>
            </a:r>
            <a:r>
              <a:rPr lang="hu-HU" b="1" dirty="0" smtClean="0"/>
              <a:t>kezdeményezni</a:t>
            </a:r>
          </a:p>
          <a:p>
            <a:r>
              <a:rPr lang="hu-HU" dirty="0" smtClean="0"/>
              <a:t>Cselekvőképtelen </a:t>
            </a:r>
            <a:r>
              <a:rPr lang="hu-HU" dirty="0"/>
              <a:t>személy dokumentációjába való betekintési jog az önrendelkezési jog körében meghatározott személyt illeti meg.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28619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Az orvosi titoktartáshoz való jog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</a:t>
            </a:r>
            <a:r>
              <a:rPr lang="hu-HU" dirty="0" smtClean="0"/>
              <a:t>z </a:t>
            </a:r>
            <a:r>
              <a:rPr lang="hu-HU" dirty="0"/>
              <a:t>egészségügyi ellátásban résztvevő személyek a beteg ellátása során tudomásukra jutott </a:t>
            </a:r>
            <a:r>
              <a:rPr lang="hu-HU" b="1" dirty="0"/>
              <a:t>egészségügyi és egyéb személyes adatait bizalmasan kötelesek kezelni</a:t>
            </a:r>
            <a:r>
              <a:rPr lang="hu-HU" dirty="0"/>
              <a:t>, és csak az arra jogszabály, hatósági határozat vagy a beteg nyilatkozata által feljogosított személyekkel jogosultak közölni. </a:t>
            </a:r>
            <a:endParaRPr lang="hu-HU" dirty="0" smtClean="0"/>
          </a:p>
          <a:p>
            <a:r>
              <a:rPr lang="hu-HU" dirty="0"/>
              <a:t>Az orvosi titoktartási kötelezettség tehát a törvény értelmében nemcsak az orvost, hanem minden, a beteg ellátásában közreműködő személyt terhel.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664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Általános betegjogok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hu-HU" dirty="0"/>
              <a:t>Az egészségügyi ellátáshoz való jog</a:t>
            </a:r>
          </a:p>
          <a:p>
            <a:pPr lvl="0"/>
            <a:r>
              <a:rPr lang="hu-HU" dirty="0"/>
              <a:t>Az emberi méltósághoz való jog</a:t>
            </a:r>
          </a:p>
          <a:p>
            <a:pPr lvl="0"/>
            <a:r>
              <a:rPr lang="hu-HU" dirty="0"/>
              <a:t>A kapcsolattartás joga</a:t>
            </a:r>
          </a:p>
          <a:p>
            <a:pPr lvl="0"/>
            <a:r>
              <a:rPr lang="hu-HU" dirty="0"/>
              <a:t>Az intézmény elhagyásának joga</a:t>
            </a:r>
          </a:p>
          <a:p>
            <a:pPr lvl="0"/>
            <a:r>
              <a:rPr lang="hu-HU" dirty="0"/>
              <a:t>A tájékoztatáshoz való jog</a:t>
            </a:r>
          </a:p>
          <a:p>
            <a:pPr lvl="0"/>
            <a:r>
              <a:rPr lang="hu-HU" dirty="0"/>
              <a:t>Az önrendelkezéshez való jog</a:t>
            </a:r>
          </a:p>
          <a:p>
            <a:pPr lvl="0"/>
            <a:r>
              <a:rPr lang="hu-HU" dirty="0"/>
              <a:t>Az ellátás visszautasításának joga</a:t>
            </a:r>
          </a:p>
          <a:p>
            <a:pPr lvl="0"/>
            <a:r>
              <a:rPr lang="hu-HU" dirty="0"/>
              <a:t>Az egészségügyi dokumentáció megtekintésének joga</a:t>
            </a:r>
          </a:p>
          <a:p>
            <a:pPr lvl="0"/>
            <a:r>
              <a:rPr lang="hu-HU" dirty="0"/>
              <a:t>Az orvosi titoktartáshoz való jog</a:t>
            </a:r>
          </a:p>
        </p:txBody>
      </p:sp>
    </p:spTree>
    <p:extLst>
      <p:ext uri="{BB962C8B-B14F-4D97-AF65-F5344CB8AC3E}">
        <p14:creationId xmlns:p14="http://schemas.microsoft.com/office/powerpoint/2010/main" val="252458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betegek kötelezettségei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 dirty="0"/>
              <a:t>együttműködési </a:t>
            </a:r>
            <a:r>
              <a:rPr lang="hu-HU" b="1" dirty="0" smtClean="0"/>
              <a:t>kötelezettség</a:t>
            </a:r>
          </a:p>
          <a:p>
            <a:r>
              <a:rPr lang="hu-HU" b="1" dirty="0"/>
              <a:t>tájékoztatni </a:t>
            </a:r>
            <a:r>
              <a:rPr lang="hu-HU" dirty="0"/>
              <a:t>az egészségügyi szolgáltató alkalmazottait mindarról, amely szükséges a kórisme megállapításához, a megfelelő kezelési terv elkészítéséhez és a beavatkozások elvégzéséhez, így különösen minden korábbi betegségéről, gyógykezeléséről, gyógyszer vagy gyógyhatású készítmény szedéséről, egészségkárosító kockázati tényezőiről,</a:t>
            </a:r>
          </a:p>
          <a:p>
            <a:r>
              <a:rPr lang="hu-HU" dirty="0" smtClean="0"/>
              <a:t>tájékoztatni </a:t>
            </a:r>
            <a:r>
              <a:rPr lang="hu-HU" dirty="0"/>
              <a:t>őket - saját betegségével összefüggésben - mindarról, amely mások életét vagy testi épségét veszélyeztetheti, így különösen a fertőző betegségekről és a foglalkozás végzését kizáró megbetegedésekről és állapotokról,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535638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betegek </a:t>
            </a:r>
            <a:r>
              <a:rPr lang="hu-HU" b="1" dirty="0" smtClean="0"/>
              <a:t>kötelezettségei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i="1" dirty="0"/>
              <a:t>c) </a:t>
            </a:r>
            <a:r>
              <a:rPr lang="hu-HU" dirty="0"/>
              <a:t>az egészségügyi miniszter rendeletében foglalt </a:t>
            </a:r>
            <a:r>
              <a:rPr lang="hu-HU" b="1" dirty="0"/>
              <a:t>fertőző betegségek esetén megnevezni azon személyeket, akiktől a fertőző betegséget megkaphatta, illetve akiket megfertőzhetett</a:t>
            </a:r>
            <a:r>
              <a:rPr lang="hu-HU" dirty="0"/>
              <a:t>,</a:t>
            </a:r>
          </a:p>
          <a:p>
            <a:r>
              <a:rPr lang="hu-HU" i="1" dirty="0"/>
              <a:t>d) </a:t>
            </a:r>
            <a:r>
              <a:rPr lang="hu-HU" dirty="0"/>
              <a:t>tájékoztatni őket minden, az egészségügyi ellátást érintő, általa korábban tett jognyilatkozatáról,</a:t>
            </a:r>
          </a:p>
          <a:p>
            <a:r>
              <a:rPr lang="hu-HU" i="1" dirty="0"/>
              <a:t>e) </a:t>
            </a:r>
            <a:r>
              <a:rPr lang="hu-HU" b="1" dirty="0"/>
              <a:t>a gyógykezelésével kapcsolatban tőlük kapott rendelkezéseket betartani,</a:t>
            </a:r>
            <a:endParaRPr lang="hu-HU" dirty="0"/>
          </a:p>
          <a:p>
            <a:r>
              <a:rPr lang="hu-HU" b="1" i="1" dirty="0"/>
              <a:t>f) </a:t>
            </a:r>
            <a:r>
              <a:rPr lang="hu-HU" b="1" dirty="0"/>
              <a:t>az egészségügyi intézmény házirendjét betartani,</a:t>
            </a:r>
            <a:endParaRPr lang="hu-HU" dirty="0"/>
          </a:p>
          <a:p>
            <a:r>
              <a:rPr lang="hu-HU" b="1" i="1" dirty="0"/>
              <a:t>g) </a:t>
            </a:r>
            <a:r>
              <a:rPr lang="hu-HU" b="1" dirty="0"/>
              <a:t>a jogszabály által előírt térítési díjat megfizetni,</a:t>
            </a:r>
            <a:endParaRPr lang="hu-HU" dirty="0"/>
          </a:p>
          <a:p>
            <a:r>
              <a:rPr lang="hu-HU" b="1" i="1" dirty="0"/>
              <a:t>h) </a:t>
            </a:r>
            <a:r>
              <a:rPr lang="hu-HU" b="1" dirty="0"/>
              <a:t>jogszabályban előírt személyes adatait hitelt érdemlően igazolni.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644635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A betegek </a:t>
            </a:r>
            <a:r>
              <a:rPr lang="hu-HU" b="1" dirty="0" smtClean="0"/>
              <a:t>kötelezettségei 3.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beteg és hozzátartozói jogaik gyakorlása során kötelesek tiszteletben tartani más betegek jogait.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- A beteg és hozzátartozói jogainak gyakorlása nem sértheti az egészségügyi dolgozóknak törvényben foglalt jogait.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62567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B</a:t>
            </a:r>
            <a:r>
              <a:rPr lang="hu-HU" dirty="0" smtClean="0"/>
              <a:t>etegjogok érvényesítése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B</a:t>
            </a:r>
            <a:r>
              <a:rPr lang="hu-HU" dirty="0" smtClean="0"/>
              <a:t>etegjogi képviselő</a:t>
            </a:r>
          </a:p>
          <a:p>
            <a:r>
              <a:rPr lang="hu-HU" dirty="0" smtClean="0"/>
              <a:t>Integrált Jogvédelmi Központ foglalkoztatja</a:t>
            </a:r>
          </a:p>
          <a:p>
            <a:r>
              <a:rPr lang="hu-HU" dirty="0" smtClean="0"/>
              <a:t>Panasztétel – egyéb jogosítványok</a:t>
            </a:r>
          </a:p>
          <a:p>
            <a:endParaRPr lang="hu-HU" dirty="0"/>
          </a:p>
          <a:p>
            <a:r>
              <a:rPr lang="hu-HU" dirty="0" smtClean="0"/>
              <a:t>Panasz – 15 napon belül kivizsgálás, utána 8 napon belül a fenntartóhoz fordulhat </a:t>
            </a:r>
          </a:p>
          <a:p>
            <a:r>
              <a:rPr lang="hu-HU" dirty="0" err="1" smtClean="0"/>
              <a:t>Eü.adatvédelmi</a:t>
            </a:r>
            <a:r>
              <a:rPr lang="hu-HU" dirty="0" smtClean="0"/>
              <a:t> tv.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1014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Köszönöm szépen a megtisztelő figyelmet!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7763" y="2786856"/>
            <a:ext cx="3600450" cy="2700337"/>
          </a:xfrm>
        </p:spPr>
      </p:pic>
    </p:spTree>
    <p:extLst>
      <p:ext uri="{BB962C8B-B14F-4D97-AF65-F5344CB8AC3E}">
        <p14:creationId xmlns:p14="http://schemas.microsoft.com/office/powerpoint/2010/main" val="108210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1. Az </a:t>
            </a:r>
            <a:r>
              <a:rPr lang="hu-HU" dirty="0"/>
              <a:t>egészségügyi ellátáshoz való jog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1" dirty="0" smtClean="0"/>
              <a:t>I. Minden </a:t>
            </a:r>
            <a:r>
              <a:rPr lang="hu-HU" b="1" dirty="0"/>
              <a:t>betegnek joga van </a:t>
            </a:r>
            <a:endParaRPr lang="hu-HU" b="1" dirty="0" smtClean="0"/>
          </a:p>
          <a:p>
            <a:pPr marL="0" indent="0">
              <a:buNone/>
            </a:pPr>
            <a:endParaRPr lang="hu-HU" b="1" dirty="0"/>
          </a:p>
          <a:p>
            <a:pPr lvl="0"/>
            <a:r>
              <a:rPr lang="hu-HU" dirty="0"/>
              <a:t>sürgős szükség esetén az </a:t>
            </a:r>
            <a:r>
              <a:rPr lang="hu-HU" b="1" dirty="0"/>
              <a:t>életmentő</a:t>
            </a:r>
            <a:r>
              <a:rPr lang="hu-HU" dirty="0"/>
              <a:t>, illetve a súlyos vagy maradandó </a:t>
            </a:r>
            <a:r>
              <a:rPr lang="hu-HU" b="1" dirty="0"/>
              <a:t>egészségkárosodás megelőzését biztosító ellátáshoz, </a:t>
            </a:r>
            <a:endParaRPr lang="hu-HU" dirty="0"/>
          </a:p>
          <a:p>
            <a:pPr lvl="0"/>
            <a:r>
              <a:rPr lang="hu-HU" dirty="0"/>
              <a:t>valamint </a:t>
            </a:r>
            <a:r>
              <a:rPr lang="hu-HU" b="1" dirty="0"/>
              <a:t>fájdalmának csillapításához</a:t>
            </a:r>
            <a:r>
              <a:rPr lang="hu-HU" dirty="0"/>
              <a:t> és </a:t>
            </a:r>
            <a:r>
              <a:rPr lang="hu-HU" b="1" dirty="0"/>
              <a:t>szenvedéseinek csökkentéséhez</a:t>
            </a:r>
            <a:r>
              <a:rPr lang="hu-HU" dirty="0"/>
              <a:t>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980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egészségügyi ellátáshoz való </a:t>
            </a:r>
            <a:r>
              <a:rPr lang="hu-HU" dirty="0" smtClean="0"/>
              <a:t>jog 2.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i="1" dirty="0"/>
              <a:t>M</a:t>
            </a:r>
            <a:r>
              <a:rPr lang="hu-HU" i="1" dirty="0" smtClean="0"/>
              <a:t>inden </a:t>
            </a:r>
            <a:r>
              <a:rPr lang="hu-HU" i="1" dirty="0"/>
              <a:t>betegnek joga van – a jogszabályban meghatározott keretek között -</a:t>
            </a:r>
            <a:endParaRPr lang="hu-HU" b="1" i="1" dirty="0"/>
          </a:p>
          <a:p>
            <a:pPr lvl="0"/>
            <a:r>
              <a:rPr lang="hu-HU" b="1" dirty="0"/>
              <a:t>az egészségi állapota által indokolt, </a:t>
            </a:r>
            <a:endParaRPr lang="hu-HU" dirty="0"/>
          </a:p>
          <a:p>
            <a:pPr lvl="0"/>
            <a:r>
              <a:rPr lang="hu-HU" b="1" dirty="0"/>
              <a:t>megfelelő, </a:t>
            </a:r>
            <a:endParaRPr lang="hu-HU" dirty="0"/>
          </a:p>
          <a:p>
            <a:pPr lvl="0"/>
            <a:r>
              <a:rPr lang="hu-HU" b="1" dirty="0"/>
              <a:t>folyamatosan hozzáférhető és </a:t>
            </a:r>
            <a:endParaRPr lang="hu-HU" dirty="0"/>
          </a:p>
          <a:p>
            <a:pPr lvl="0"/>
            <a:r>
              <a:rPr lang="hu-HU" b="1" dirty="0"/>
              <a:t>az egyenlő bánásmód követelményének megfelelő egészségügyi ellátáshoz.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2651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Az egészségügyi ellátáshoz való jog </a:t>
            </a:r>
            <a:r>
              <a:rPr lang="hu-HU" dirty="0" smtClean="0"/>
              <a:t>3.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II. Az orvos megválasztásának a joga </a:t>
            </a:r>
            <a:endParaRPr lang="hu-HU" b="1" dirty="0" smtClean="0"/>
          </a:p>
          <a:p>
            <a:pPr marL="0" indent="0">
              <a:buNone/>
            </a:pPr>
            <a:r>
              <a:rPr lang="hu-HU" b="1" dirty="0"/>
              <a:t> </a:t>
            </a:r>
            <a:r>
              <a:rPr lang="hu-HU" b="1" dirty="0" smtClean="0"/>
              <a:t> 	</a:t>
            </a:r>
            <a:r>
              <a:rPr lang="hu-HU" dirty="0" smtClean="0"/>
              <a:t>- orvos megválasztása</a:t>
            </a:r>
          </a:p>
          <a:p>
            <a:pPr marL="0" indent="0">
              <a:buNone/>
            </a:pPr>
            <a:r>
              <a:rPr lang="hu-HU" dirty="0" smtClean="0"/>
              <a:t>	- más </a:t>
            </a:r>
            <a:r>
              <a:rPr lang="hu-HU" dirty="0"/>
              <a:t>orvos által történő </a:t>
            </a:r>
            <a:r>
              <a:rPr lang="hu-HU" dirty="0" smtClean="0"/>
              <a:t>vizsgálata</a:t>
            </a:r>
          </a:p>
          <a:p>
            <a:pPr marL="0" indent="0">
              <a:buNone/>
            </a:pPr>
            <a:endParaRPr lang="hu-HU" b="1" dirty="0" smtClean="0"/>
          </a:p>
          <a:p>
            <a:r>
              <a:rPr lang="hu-HU" b="1" dirty="0"/>
              <a:t>III. A várólistára helyezéshez való jog</a:t>
            </a:r>
          </a:p>
          <a:p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8572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2. Az </a:t>
            </a:r>
            <a:r>
              <a:rPr lang="hu-HU" b="1" dirty="0"/>
              <a:t>emberi méltósághoz való </a:t>
            </a:r>
            <a:r>
              <a:rPr lang="hu-HU" b="1" dirty="0" smtClean="0"/>
              <a:t>jog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b="1" dirty="0"/>
              <a:t>A</a:t>
            </a:r>
            <a:r>
              <a:rPr lang="hu-HU" b="1" dirty="0" smtClean="0"/>
              <a:t> </a:t>
            </a:r>
            <a:r>
              <a:rPr lang="hu-HU" b="1" dirty="0"/>
              <a:t>beteg emberi méltóságát</a:t>
            </a:r>
            <a:r>
              <a:rPr lang="hu-HU" dirty="0"/>
              <a:t> </a:t>
            </a:r>
            <a:r>
              <a:rPr lang="hu-HU" b="1" dirty="0"/>
              <a:t>tiszteletben kell </a:t>
            </a:r>
            <a:r>
              <a:rPr lang="hu-HU" b="1" dirty="0" smtClean="0"/>
              <a:t>tartani</a:t>
            </a:r>
          </a:p>
          <a:p>
            <a:pPr marL="0" indent="0">
              <a:buNone/>
            </a:pPr>
            <a:endParaRPr lang="hu-HU" b="1" dirty="0" smtClean="0"/>
          </a:p>
          <a:p>
            <a:r>
              <a:rPr lang="hu-HU" dirty="0"/>
              <a:t>A</a:t>
            </a:r>
            <a:r>
              <a:rPr lang="hu-HU" dirty="0" smtClean="0"/>
              <a:t> </a:t>
            </a:r>
            <a:r>
              <a:rPr lang="hu-HU" dirty="0"/>
              <a:t>betegen kizárólag az ellátásához </a:t>
            </a:r>
            <a:r>
              <a:rPr lang="hu-HU" b="1" dirty="0"/>
              <a:t>szükséges beavatkozások</a:t>
            </a:r>
            <a:r>
              <a:rPr lang="hu-HU" dirty="0"/>
              <a:t> végezhetők </a:t>
            </a:r>
            <a:r>
              <a:rPr lang="hu-HU" dirty="0" smtClean="0"/>
              <a:t>el</a:t>
            </a:r>
          </a:p>
        </p:txBody>
      </p:sp>
    </p:spTree>
    <p:extLst>
      <p:ext uri="{BB962C8B-B14F-4D97-AF65-F5344CB8AC3E}">
        <p14:creationId xmlns:p14="http://schemas.microsoft.com/office/powerpoint/2010/main" val="54408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Az emberi méltósághoz való jog 2.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b="1" dirty="0"/>
              <a:t>beteg jogainak gyakorlásában csak az egészségi állapota által indokolt ideig</a:t>
            </a:r>
            <a:r>
              <a:rPr lang="hu-HU" dirty="0"/>
              <a:t> – törvényben meghatározott </a:t>
            </a:r>
            <a:r>
              <a:rPr lang="hu-HU" b="1" dirty="0"/>
              <a:t>- mértékben és módon</a:t>
            </a:r>
            <a:r>
              <a:rPr lang="hu-HU" dirty="0"/>
              <a:t> korlátozható</a:t>
            </a:r>
          </a:p>
          <a:p>
            <a:r>
              <a:rPr lang="hu-HU" b="1" dirty="0"/>
              <a:t>A beteg személyes szabadsága</a:t>
            </a:r>
            <a:r>
              <a:rPr lang="hu-HU" dirty="0"/>
              <a:t> - ellátása során - fizikai, kémiai, biológiai vagy pszichikai módszerekkel vagy eljárásokkal </a:t>
            </a:r>
            <a:r>
              <a:rPr lang="hu-HU" b="1" dirty="0"/>
              <a:t>kizárólag sürgős szükség esetén</a:t>
            </a:r>
            <a:r>
              <a:rPr lang="hu-HU" dirty="0"/>
              <a:t>, illetőleg </a:t>
            </a:r>
            <a:r>
              <a:rPr lang="hu-HU" b="1" dirty="0"/>
              <a:t>a beteg vagy mások élete, testi épsége és egészsége védelmében </a:t>
            </a:r>
            <a:r>
              <a:rPr lang="hu-HU" b="1" dirty="0" smtClean="0"/>
              <a:t>korlátozható</a:t>
            </a:r>
          </a:p>
          <a:p>
            <a:pPr marL="0" indent="0">
              <a:buNone/>
            </a:pPr>
            <a:r>
              <a:rPr lang="hu-HU" b="1" dirty="0"/>
              <a:t>	</a:t>
            </a:r>
            <a:r>
              <a:rPr lang="hu-HU" b="1" dirty="0" smtClean="0"/>
              <a:t>- kezelőorvos</a:t>
            </a:r>
            <a:r>
              <a:rPr lang="hu-HU" dirty="0" smtClean="0"/>
              <a:t>, ennek hiányában </a:t>
            </a:r>
            <a:r>
              <a:rPr lang="hu-HU" b="1" dirty="0" smtClean="0"/>
              <a:t>szakápoló </a:t>
            </a:r>
            <a:r>
              <a:rPr lang="hu-HU" dirty="0" smtClean="0"/>
              <a:t>rendelheti el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3258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1132</TotalTime>
  <Words>2183</Words>
  <Application>Microsoft Office PowerPoint</Application>
  <PresentationFormat>Szélesvásznú</PresentationFormat>
  <Paragraphs>236</Paragraphs>
  <Slides>44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44</vt:i4>
      </vt:variant>
    </vt:vector>
  </HeadingPairs>
  <TitlesOfParts>
    <vt:vector size="47" baseType="lpstr">
      <vt:lpstr>Arial</vt:lpstr>
      <vt:lpstr>Trebuchet MS</vt:lpstr>
      <vt:lpstr>Berlin</vt:lpstr>
      <vt:lpstr>Szépkorúak Akadémiája 2019. június 6. Szolnok </vt:lpstr>
      <vt:lpstr>„A felejtés forrása a tudás”</vt:lpstr>
      <vt:lpstr>Betegjogok – és kötelezettségek 1997. évi CLIV. tv. Az egészségügyről </vt:lpstr>
      <vt:lpstr>Általános betegjogok</vt:lpstr>
      <vt:lpstr>1. Az egészségügyi ellátáshoz való jog</vt:lpstr>
      <vt:lpstr>Az egészségügyi ellátáshoz való jog 2.</vt:lpstr>
      <vt:lpstr>Az egészségügyi ellátáshoz való jog 3.</vt:lpstr>
      <vt:lpstr>2. Az emberi méltósághoz való jog </vt:lpstr>
      <vt:lpstr>Az emberi méltósághoz való jog 2.</vt:lpstr>
      <vt:lpstr>Az emberi méltósághoz való jog 3.</vt:lpstr>
      <vt:lpstr>3. A kapcsolattartás joga</vt:lpstr>
      <vt:lpstr>A kapcsolattartás joga 2.</vt:lpstr>
      <vt:lpstr>A kapcsolattartás joga 3.</vt:lpstr>
      <vt:lpstr>A kapcsolattartás joga 4.</vt:lpstr>
      <vt:lpstr>4. Az intézmény elhagyásának joga</vt:lpstr>
      <vt:lpstr>Az intézmény elhagyásának joga 2.</vt:lpstr>
      <vt:lpstr>5. A tájékoztatáshoz való jog </vt:lpstr>
      <vt:lpstr>A tájékoztatáshoz való jog 2.</vt:lpstr>
      <vt:lpstr>A tájékoztatáshoz való jog 3.</vt:lpstr>
      <vt:lpstr> A tájékoztatáshoz való jog 4.</vt:lpstr>
      <vt:lpstr>6. Az önrendelkezéshez való jog </vt:lpstr>
      <vt:lpstr>Az önrendelkezéshez való jog 2. </vt:lpstr>
      <vt:lpstr>Az önrendelkezéshez való jog 3. </vt:lpstr>
      <vt:lpstr>Az önrendelkezéshez való jog 4.</vt:lpstr>
      <vt:lpstr>Az önrendelkezéshez való jog 5.</vt:lpstr>
      <vt:lpstr>Az önrendelkezéshez való jog 6.</vt:lpstr>
      <vt:lpstr>Az önrendelkezéshez való jog 7.</vt:lpstr>
      <vt:lpstr>Önrendelkezési jog szerv, szövet eltávolítása tekintetében – életében 8. </vt:lpstr>
      <vt:lpstr>Önrendelkezési jog szerv, szövet eltávolítása tekintetében – halála esetére 9.</vt:lpstr>
      <vt:lpstr>7. Az ellátás visszautasításának joga </vt:lpstr>
      <vt:lpstr>Az ellátás visszautasításának joga 2. </vt:lpstr>
      <vt:lpstr>Az ellátás visszautasításának joga 3. </vt:lpstr>
      <vt:lpstr>Az ellátás visszautasításának joga 4.  </vt:lpstr>
      <vt:lpstr>Az ellátás visszautasításának joga 5. </vt:lpstr>
      <vt:lpstr>Az ellátás visszautasításának joga 6. </vt:lpstr>
      <vt:lpstr>Az ellátás visszautasításának joga 7. </vt:lpstr>
      <vt:lpstr>Az egészségügyi dokumentáció megismerésének joga </vt:lpstr>
      <vt:lpstr>Az egészségügyi dokumentáció megismerésének joga 2.</vt:lpstr>
      <vt:lpstr>Az orvosi titoktartáshoz való jog </vt:lpstr>
      <vt:lpstr>A betegek kötelezettségei </vt:lpstr>
      <vt:lpstr>A betegek kötelezettségei 2.</vt:lpstr>
      <vt:lpstr>A betegek kötelezettségei 3.</vt:lpstr>
      <vt:lpstr>Betegjogok érvényesítése</vt:lpstr>
      <vt:lpstr>Köszönöm szépen a megtisztelő figyelmet!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Szakmai nap 2018. november 21.</dc:title>
  <dc:creator>Windows-felhasználó</dc:creator>
  <cp:lastModifiedBy>Windows-felhasználó</cp:lastModifiedBy>
  <cp:revision>40</cp:revision>
  <dcterms:created xsi:type="dcterms:W3CDTF">2018-11-20T08:23:21Z</dcterms:created>
  <dcterms:modified xsi:type="dcterms:W3CDTF">2019-06-03T17:22:23Z</dcterms:modified>
</cp:coreProperties>
</file>