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0" r:id="rId2"/>
    <p:sldId id="264" r:id="rId3"/>
    <p:sldId id="265" r:id="rId4"/>
    <p:sldId id="273" r:id="rId5"/>
    <p:sldId id="290" r:id="rId6"/>
    <p:sldId id="291" r:id="rId7"/>
    <p:sldId id="285" r:id="rId8"/>
    <p:sldId id="284" r:id="rId9"/>
    <p:sldId id="289" r:id="rId10"/>
    <p:sldId id="275" r:id="rId11"/>
    <p:sldId id="283" r:id="rId12"/>
    <p:sldId id="286" r:id="rId13"/>
    <p:sldId id="292" r:id="rId14"/>
    <p:sldId id="295" r:id="rId15"/>
    <p:sldId id="294" r:id="rId16"/>
    <p:sldId id="277" r:id="rId17"/>
    <p:sldId id="288" r:id="rId18"/>
    <p:sldId id="287" r:id="rId19"/>
    <p:sldId id="302" r:id="rId20"/>
    <p:sldId id="304" r:id="rId21"/>
    <p:sldId id="303" r:id="rId22"/>
    <p:sldId id="280" r:id="rId23"/>
    <p:sldId id="305" r:id="rId24"/>
    <p:sldId id="306" r:id="rId25"/>
    <p:sldId id="307" r:id="rId26"/>
    <p:sldId id="308" r:id="rId27"/>
    <p:sldId id="309" r:id="rId28"/>
    <p:sldId id="281" r:id="rId29"/>
    <p:sldId id="310" r:id="rId30"/>
    <p:sldId id="311" r:id="rId31"/>
    <p:sldId id="312" r:id="rId32"/>
    <p:sldId id="313" r:id="rId33"/>
    <p:sldId id="314" r:id="rId34"/>
    <p:sldId id="267" r:id="rId35"/>
    <p:sldId id="297" r:id="rId36"/>
    <p:sldId id="268" r:id="rId3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EE"/>
    <a:srgbClr val="F2FAF1"/>
    <a:srgbClr val="EEC0A8"/>
    <a:srgbClr val="00467C"/>
    <a:srgbClr val="DAE5EB"/>
    <a:srgbClr val="D9D9D7"/>
    <a:srgbClr val="004834"/>
    <a:srgbClr val="004634"/>
    <a:srgbClr val="F6D271"/>
    <a:srgbClr val="166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761" autoAdjust="0"/>
  </p:normalViewPr>
  <p:slideViewPr>
    <p:cSldViewPr snapToGrid="0">
      <p:cViewPr varScale="1">
        <p:scale>
          <a:sx n="64" d="100"/>
          <a:sy n="64" d="100"/>
        </p:scale>
        <p:origin x="139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4A8C-816D-4714-8F4A-26099630C4A5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E95B0-11AE-44E4-AD6A-FF13BE5A0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6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4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443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85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88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510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710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75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827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760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8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032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688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205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748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722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51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6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hu-HU" sz="1200" b="1" dirty="0" smtClean="0">
              <a:solidFill>
                <a:srgbClr val="00467C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48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82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92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635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844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759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021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90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663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6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96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3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298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5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21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E95B0-11AE-44E4-AD6A-FF13BE5A090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34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796D26E-57A4-4FD3-9D4F-823ACBDE9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F2BDFEA-0582-417F-B570-DC5940BA2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329BF788-E76A-461F-8A46-8E76AD60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A746-2AEC-4F39-ABCF-D12139BDDC1F}" type="datetime1">
              <a:rPr lang="hu-HU" smtClean="0"/>
              <a:t>2024. 10. 24.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063A1FC0-D5DF-4339-85B4-BBDA06C9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A8768FBB-1B8D-4A12-A546-5929C0D8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161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F0D8FFC-663B-40CB-A5AC-9DF85B7E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A4AADD14-7D7A-4FCC-9DA4-4C2F7E2FB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5FDB559-66E4-4A8B-A77D-84576DBD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700A-E2FF-486C-8992-A3B5882730C4}" type="datetime1">
              <a:rPr lang="hu-HU" smtClean="0"/>
              <a:t>2024. 10. 24.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97F50792-F174-484B-B76A-9C28EC85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404B710-F38C-4C2C-9B41-7E29632F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257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E78FB40E-B3D3-40E0-8E38-34D703D0E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63F5BF86-0974-48D5-9BC9-6219F5A8D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9747665-6152-4E29-9F9B-54444CC9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69BD-727F-4A71-8E06-432CAD687AE6}" type="datetime1">
              <a:rPr lang="hu-HU" smtClean="0"/>
              <a:t>2024. 10. 24.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28F07B3-D965-4504-B9D3-08645B4B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E6CCE5DD-C1CA-406D-809E-58599166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28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3B0435F-8AE8-4C4B-9C75-EC5CEFFE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502AE07-EB83-42B9-B6AC-82EFB79C2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0C67FD5-1A5A-49A7-B5C1-E0CCCEEF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8C1-B287-427E-9891-737D7869E1A5}" type="datetime1">
              <a:rPr lang="hu-HU" smtClean="0"/>
              <a:t>2024. 10. 24.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066DCD5B-FFB8-4D2F-A022-01F1C232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8877F2F6-35DF-4EC6-A75C-8C006441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90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4525106-EF39-49EC-A810-C7436B2D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F02771D9-DBC6-4594-B6A8-811AE7C06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32A1D29D-7BDA-4559-B5E4-5EA5A652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0CF6-4B2E-4F1D-B7DE-29AD3C18D566}" type="datetime1">
              <a:rPr lang="hu-HU" smtClean="0"/>
              <a:t>2024. 10. 24.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592D22ED-A364-442B-AA12-401F2509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85755748-7BB3-43EF-943F-0150A927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3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58B4A3E-92E4-41EF-A0D3-7EA5EC637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07A3DEC2-D132-467F-A6F4-07DD1D5F1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5EC223D8-2932-4337-8725-E16669A0B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1EE9F747-C7C1-41FE-88F6-406C1989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87DDC-0128-4A7A-92BF-CA62E0E95653}" type="datetime1">
              <a:rPr lang="hu-HU" smtClean="0"/>
              <a:t>2024. 10. 24.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B6FE4A25-9CFD-4F01-BF61-A7C4B7E0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D7C6BDA5-B6D1-45D6-8497-BA3842E7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204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DCE9DFC-0FB6-435E-B401-D66A303B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03522D42-23B1-4152-8850-F41B9CD93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E430030D-0BED-4701-8AC6-25E6C79C7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84373A4A-E2F1-4485-A532-707FFCF6D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5F019E7F-89A3-4884-B8B9-57EB00AD4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ECED07A8-2FD6-4FC7-A825-CB09E901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F2A-45BF-4214-BDD5-4B374EE9061E}" type="datetime1">
              <a:rPr lang="hu-HU" smtClean="0"/>
              <a:t>2024. 10. 24.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7359E387-B884-4871-937E-6F6F683D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5D775125-779B-4CAB-A578-5316C69E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738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DD0323B-67C7-454B-8502-BC4DC6E6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231D38A3-5FB2-4803-8CAE-61E11CB0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4F710-32AE-4B1F-B872-E1EE5D551B67}" type="datetime1">
              <a:rPr lang="hu-HU" smtClean="0"/>
              <a:t>2024. 10. 24.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DFA2314C-2B16-4B0D-9EB2-163BBB2D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4401FAD1-6789-44BA-BE4B-8FDB638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930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2681D38F-5EB2-4E22-A067-DC352EF2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FF4-88E8-4BFB-8841-C1AD2F0C57AE}" type="datetime1">
              <a:rPr lang="hu-HU" smtClean="0"/>
              <a:t>2024. 10. 24.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27FBC63F-81C8-4384-B918-52D574805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18AD97C2-9D1C-4546-B72F-B2BE865D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216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6DFB74D-60D5-493B-B116-D8FB86E4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60C59979-41B8-4418-9D1C-7A550B12F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185B4701-CE56-48A7-8B5F-4D2C8306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198FD44E-0962-4A87-A156-40429E30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25EE-77DE-4806-A47B-DE61C2C02B4F}" type="datetime1">
              <a:rPr lang="hu-HU" smtClean="0"/>
              <a:t>2024. 10. 24.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F96C190A-1B8C-48DA-A33A-19EE6178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4A406CF4-F919-4FD9-AB64-654BAB25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5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8EC0B36-D071-422C-81A6-4BE4E223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D6E0A82E-E1A5-4BA0-9F12-573716818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A485E2C2-3A9B-4C03-BA31-E1849705B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2E723B2-1F16-48E7-B23E-99BA30F81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54B4-47AC-4FA4-BCE6-EE30F9B1550F}" type="datetime1">
              <a:rPr lang="hu-HU" smtClean="0"/>
              <a:t>2024. 10. 24.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17BB01DB-B8BA-4BD7-8A0D-CFB8AC4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2B6D9355-F69E-4F9B-991B-0DA396A5D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23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A9D14AC7-229E-4912-868E-E57422BD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CCF8C4E9-0A28-4350-AE6E-B4458D83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ACDD8A6-8276-4485-9B77-4B7377250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58A28-FC50-4D7B-B9FC-DFA6318CDC19}" type="datetime1">
              <a:rPr lang="hu-HU" smtClean="0"/>
              <a:t>2024. 10. 24.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D6EF4984-7E97-49D7-8473-294364BAB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380BE58-BF49-4953-9C48-DB3E623F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449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5" Type="http://schemas.openxmlformats.org/officeDocument/2006/relationships/image" Target="../media/image3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1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jp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22691" y="6356289"/>
            <a:ext cx="3625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4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Egészségtudományi Kar</a:t>
            </a:r>
            <a:endParaRPr lang="hu-HU" sz="2000" b="1" dirty="0">
              <a:solidFill>
                <a:srgbClr val="0048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116168" y="276184"/>
            <a:ext cx="49710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Életkor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és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1">
                    <a:lumMod val="75000"/>
                  </a:schemeClr>
                </a:solidFill>
              </a:rPr>
              <a:t>életmód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 –</a:t>
            </a:r>
            <a:r>
              <a:rPr lang="hu-HU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100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évesek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titkai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1">
                    <a:lumMod val="75000"/>
                  </a:schemeClr>
                </a:solidFill>
              </a:rPr>
              <a:t>Kék</a:t>
            </a:r>
            <a:r>
              <a:rPr lang="hu-HU" sz="4000" b="1" dirty="0" smtClean="0">
                <a:solidFill>
                  <a:schemeClr val="accent1">
                    <a:lumMod val="75000"/>
                  </a:schemeClr>
                </a:solidFill>
              </a:rPr>
              <a:t> Z</a:t>
            </a:r>
            <a:r>
              <a:rPr lang="en-GB" sz="4000" b="1" dirty="0" err="1" smtClean="0">
                <a:solidFill>
                  <a:schemeClr val="accent1">
                    <a:lumMod val="75000"/>
                  </a:schemeClr>
                </a:solidFill>
              </a:rPr>
              <a:t>óna</a:t>
            </a:r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területek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táplálkozási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és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életmódbeli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jellemzői</a:t>
            </a:r>
            <a:endParaRPr lang="hu-H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lcím 2">
            <a:extLst>
              <a:ext uri="{FF2B5EF4-FFF2-40B4-BE49-F238E27FC236}">
                <a16:creationId xmlns:a16="http://schemas.microsoft.com/office/drawing/2014/main" xmlns="" id="{FA288B8D-A4D8-4A72-8E1D-1E4673E596E8}"/>
              </a:ext>
            </a:extLst>
          </p:cNvPr>
          <p:cNvSpPr txBox="1">
            <a:spLocks/>
          </p:cNvSpPr>
          <p:nvPr/>
        </p:nvSpPr>
        <p:spPr>
          <a:xfrm>
            <a:off x="7729358" y="4134320"/>
            <a:ext cx="3744686" cy="65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</a:rPr>
              <a:t>Dr. Tóth Ágnes</a:t>
            </a:r>
            <a:endParaRPr lang="hu-H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537174" y="5473005"/>
            <a:ext cx="664925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Kelet-Magyarországi Szépkorúak Akadémiája</a:t>
            </a:r>
          </a:p>
          <a:p>
            <a:pPr algn="ctr"/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2024. október 24.</a:t>
            </a:r>
          </a:p>
          <a:p>
            <a:pPr algn="ctr"/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Szolnok</a:t>
            </a:r>
            <a:endParaRPr lang="hu-H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</a:t>
            </a:fld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063"/>
            <a:ext cx="7116168" cy="516327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22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rief History of Okinawa – Pelletier's Karate Acade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4" y="3053272"/>
            <a:ext cx="5960408" cy="38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74727" y="0"/>
            <a:ext cx="325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Okinava adatai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543" y="571175"/>
            <a:ext cx="117483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Nemzetiség: japán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Elhelyezkedés: </a:t>
            </a:r>
            <a:r>
              <a:rPr lang="hu-HU" sz="3000" dirty="0" err="1" smtClean="0">
                <a:solidFill>
                  <a:schemeClr val="accent1">
                    <a:lumMod val="75000"/>
                  </a:schemeClr>
                </a:solidFill>
              </a:rPr>
              <a:t>Rjúkjú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-szigetek, a Csendes-óceán északi része és a Kelet-kínai tenger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Lakosság: 1,4 millió fő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Talán ezen a szigeten a legmagasabb a várható élettartam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53132" y="6550223"/>
            <a:ext cx="7372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https://www.sciencedirect.com/science/article/pii/S0047637416302202</a:t>
            </a:r>
          </a:p>
        </p:txBody>
      </p:sp>
      <p:sp>
        <p:nvSpPr>
          <p:cNvPr id="5" name="Téglalap 4"/>
          <p:cNvSpPr/>
          <p:nvPr/>
        </p:nvSpPr>
        <p:spPr>
          <a:xfrm>
            <a:off x="18791" y="2867098"/>
            <a:ext cx="622441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Itt </a:t>
            </a:r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egészségesek a leghosszabb ideig 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az emberek.</a:t>
            </a: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Itt a legnagyobb a százévesek aránya: 10 000 főre 5 jut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</a:rPr>
              <a:t>világon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</a:rPr>
              <a:t>itt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</a:rPr>
              <a:t>élnek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</a:rPr>
              <a:t>legtovább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</a:rPr>
              <a:t>nők</a:t>
            </a:r>
            <a:r>
              <a:rPr lang="en-GB" sz="3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8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8034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okinavai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Kék Zóna – Fizikai aktivitás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69" y="646332"/>
            <a:ext cx="6781947" cy="459306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638338" y="5220154"/>
            <a:ext cx="708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Az </a:t>
            </a:r>
            <a:r>
              <a:rPr lang="hu-HU" dirty="0" err="1"/>
              <a:t>okinaván</a:t>
            </a:r>
            <a:r>
              <a:rPr lang="hu-HU" dirty="0"/>
              <a:t> élők egész évben képesek megteremteni kertjeikben a </a:t>
            </a:r>
            <a:r>
              <a:rPr lang="hu-HU" dirty="0" smtClean="0"/>
              <a:t>zöldégeket.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744" y="632043"/>
            <a:ext cx="3646433" cy="553251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459271" y="6169404"/>
            <a:ext cx="4312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Akár 30-szor is felkelnek és leülnek naponta.</a:t>
            </a:r>
            <a:endParaRPr lang="en-GB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94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161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okinavai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Kék Zóna – Étrend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88" y="2018535"/>
            <a:ext cx="1473960" cy="98085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0231993" y="2966743"/>
            <a:ext cx="1964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dirty="0" smtClean="0"/>
              <a:t>Sertéshús - ünnepekkor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6" y="652066"/>
            <a:ext cx="3171341" cy="2375444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697204" y="3018697"/>
            <a:ext cx="239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Édesburgonya (</a:t>
            </a:r>
            <a:r>
              <a:rPr lang="hu-HU" i="1" dirty="0" smtClean="0"/>
              <a:t>”</a:t>
            </a:r>
            <a:r>
              <a:rPr lang="hu-HU" i="1" dirty="0" err="1" smtClean="0"/>
              <a:t>imo</a:t>
            </a:r>
            <a:r>
              <a:rPr lang="hu-HU" i="1" dirty="0" smtClean="0"/>
              <a:t>”</a:t>
            </a:r>
            <a:r>
              <a:rPr lang="hu-HU" dirty="0" smtClean="0"/>
              <a:t>)</a:t>
            </a:r>
            <a:endParaRPr lang="en-GB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3849857" y="2985137"/>
            <a:ext cx="207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Miszóleves</a:t>
            </a:r>
            <a:endParaRPr lang="en-GB" dirty="0"/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3" y="3442315"/>
            <a:ext cx="3628135" cy="2031755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2168363" y="5485709"/>
            <a:ext cx="553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Hirtelen sült és nyers zöldségek, pl.</a:t>
            </a:r>
            <a:r>
              <a:rPr lang="hu-HU" dirty="0"/>
              <a:t> </a:t>
            </a:r>
            <a:r>
              <a:rPr lang="hu-HU" dirty="0" smtClean="0"/>
              <a:t>keserűtök (</a:t>
            </a:r>
            <a:r>
              <a:rPr lang="hu-HU" i="1" dirty="0" smtClean="0"/>
              <a:t>”</a:t>
            </a:r>
            <a:r>
              <a:rPr lang="hu-HU" i="1" dirty="0" err="1" smtClean="0"/>
              <a:t>goya</a:t>
            </a:r>
            <a:r>
              <a:rPr lang="hu-HU" i="1" dirty="0" smtClean="0"/>
              <a:t>”</a:t>
            </a:r>
            <a:r>
              <a:rPr lang="hu-HU" dirty="0" smtClean="0"/>
              <a:t>)</a:t>
            </a:r>
            <a:endParaRPr lang="en-GB" dirty="0"/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615" y="3445633"/>
            <a:ext cx="3378722" cy="2027233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45" y="2015827"/>
            <a:ext cx="1478030" cy="983562"/>
          </a:xfrm>
          <a:prstGeom prst="rect">
            <a:avLst/>
          </a:prstGeom>
        </p:spPr>
      </p:pic>
      <p:sp>
        <p:nvSpPr>
          <p:cNvPr id="34" name="Szövegdoboz 33"/>
          <p:cNvSpPr txBox="1"/>
          <p:nvPr/>
        </p:nvSpPr>
        <p:spPr>
          <a:xfrm>
            <a:off x="8850638" y="2963148"/>
            <a:ext cx="173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</a:t>
            </a:r>
            <a:r>
              <a:rPr lang="hu-HU" dirty="0" smtClean="0"/>
              <a:t>ekete üröm</a:t>
            </a:r>
            <a:endParaRPr lang="en-GB" dirty="0"/>
          </a:p>
        </p:txBody>
      </p:sp>
      <p:pic>
        <p:nvPicPr>
          <p:cNvPr id="35" name="Kép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156" y="668558"/>
            <a:ext cx="1567224" cy="1042916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8961853" y="1645826"/>
            <a:ext cx="142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Kurkuma</a:t>
            </a:r>
            <a:endParaRPr lang="en-GB" dirty="0"/>
          </a:p>
        </p:txBody>
      </p:sp>
      <p:pic>
        <p:nvPicPr>
          <p:cNvPr id="45" name="Kép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0" y="3450720"/>
            <a:ext cx="1940027" cy="1291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16" y="4538533"/>
            <a:ext cx="1957345" cy="937107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88" y="685616"/>
            <a:ext cx="1380669" cy="1039500"/>
          </a:xfrm>
          <a:prstGeom prst="rect">
            <a:avLst/>
          </a:prstGeom>
        </p:spPr>
      </p:pic>
      <p:sp>
        <p:nvSpPr>
          <p:cNvPr id="51" name="Szövegdoboz 50"/>
          <p:cNvSpPr txBox="1"/>
          <p:nvPr/>
        </p:nvSpPr>
        <p:spPr>
          <a:xfrm>
            <a:off x="10503788" y="1673095"/>
            <a:ext cx="138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</a:t>
            </a:r>
            <a:r>
              <a:rPr lang="hu-HU" dirty="0" smtClean="0"/>
              <a:t>zója, tofu</a:t>
            </a:r>
            <a:endParaRPr lang="en-GB" dirty="0"/>
          </a:p>
        </p:txBody>
      </p:sp>
      <p:sp>
        <p:nvSpPr>
          <p:cNvPr id="53" name="Szövegdoboz 52"/>
          <p:cNvSpPr txBox="1"/>
          <p:nvPr/>
        </p:nvSpPr>
        <p:spPr>
          <a:xfrm>
            <a:off x="6308460" y="2983640"/>
            <a:ext cx="207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H</a:t>
            </a:r>
            <a:r>
              <a:rPr lang="hu-HU" dirty="0" smtClean="0"/>
              <a:t>alleves</a:t>
            </a:r>
            <a:endParaRPr lang="en-GB" dirty="0"/>
          </a:p>
        </p:txBody>
      </p:sp>
      <p:pic>
        <p:nvPicPr>
          <p:cNvPr id="56" name="Kép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3877" y="668558"/>
            <a:ext cx="2246548" cy="2346841"/>
          </a:xfrm>
          <a:prstGeom prst="rect">
            <a:avLst/>
          </a:prstGeom>
        </p:spPr>
      </p:pic>
      <p:pic>
        <p:nvPicPr>
          <p:cNvPr id="57" name="Kép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9941" y="668814"/>
            <a:ext cx="2707064" cy="2349883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8914314" y="3289910"/>
            <a:ext cx="3393677" cy="3393677"/>
            <a:chOff x="8914314" y="3289910"/>
            <a:chExt cx="3393677" cy="3393677"/>
          </a:xfrm>
        </p:grpSpPr>
        <p:pic>
          <p:nvPicPr>
            <p:cNvPr id="48" name="Kép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314" y="3289910"/>
              <a:ext cx="3393677" cy="3393677"/>
            </a:xfrm>
            <a:prstGeom prst="rect">
              <a:avLst/>
            </a:prstGeom>
          </p:spPr>
        </p:pic>
        <p:sp>
          <p:nvSpPr>
            <p:cNvPr id="5" name="Szövegdoboz 4"/>
            <p:cNvSpPr txBox="1"/>
            <p:nvPr/>
          </p:nvSpPr>
          <p:spPr>
            <a:xfrm>
              <a:off x="9819668" y="4564409"/>
              <a:ext cx="597364" cy="527588"/>
            </a:xfrm>
            <a:prstGeom prst="rect">
              <a:avLst/>
            </a:prstGeom>
            <a:solidFill>
              <a:srgbClr val="D9D9D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10889796" y="5299241"/>
              <a:ext cx="491778" cy="246348"/>
            </a:xfrm>
            <a:prstGeom prst="rect">
              <a:avLst/>
            </a:prstGeom>
            <a:solidFill>
              <a:srgbClr val="D9D9D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9791533" y="4875312"/>
              <a:ext cx="715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Csak</a:t>
              </a:r>
              <a:endParaRPr lang="en-GB" dirty="0"/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10815511" y="5176257"/>
              <a:ext cx="715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-</a:t>
              </a:r>
              <a:r>
                <a:rPr lang="hu-HU" dirty="0" err="1" smtClean="0"/>
                <a:t>ig</a:t>
              </a:r>
              <a:endParaRPr lang="en-GB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9839063" y="5593532"/>
              <a:ext cx="1260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l</a:t>
              </a:r>
              <a:r>
                <a:rPr lang="hu-HU" dirty="0" smtClean="0"/>
                <a:t>akjunk jól!</a:t>
              </a:r>
              <a:endParaRPr lang="en-GB" dirty="0"/>
            </a:p>
          </p:txBody>
        </p:sp>
      </p:grp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3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034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okinavai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Kék Zóna – Társas kapcsolatok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149125" y="54777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i="1" dirty="0" smtClean="0"/>
              <a:t>”</a:t>
            </a:r>
            <a:r>
              <a:rPr lang="hu-HU" b="1" i="1" dirty="0" err="1" smtClean="0"/>
              <a:t>Moai</a:t>
            </a:r>
            <a:r>
              <a:rPr lang="hu-HU" b="1" i="1" dirty="0" smtClean="0"/>
              <a:t>” </a:t>
            </a:r>
            <a:r>
              <a:rPr lang="hu-HU" dirty="0"/>
              <a:t>– </a:t>
            </a:r>
            <a:r>
              <a:rPr lang="en-GB" dirty="0" err="1" smtClean="0"/>
              <a:t>Életre</a:t>
            </a:r>
            <a:r>
              <a:rPr lang="en-GB" dirty="0" smtClean="0"/>
              <a:t> </a:t>
            </a:r>
            <a:r>
              <a:rPr lang="en-GB" dirty="0" err="1"/>
              <a:t>szóló</a:t>
            </a:r>
            <a:r>
              <a:rPr lang="en-GB" dirty="0"/>
              <a:t> </a:t>
            </a:r>
            <a:r>
              <a:rPr lang="en-GB" dirty="0" err="1"/>
              <a:t>barátok</a:t>
            </a:r>
            <a:r>
              <a:rPr lang="en-GB" dirty="0"/>
              <a:t> </a:t>
            </a:r>
            <a:r>
              <a:rPr lang="en-GB" dirty="0" err="1"/>
              <a:t>csoportja</a:t>
            </a:r>
            <a:r>
              <a:rPr lang="en-GB" dirty="0"/>
              <a:t>, </a:t>
            </a:r>
            <a:r>
              <a:rPr lang="en-GB" dirty="0" err="1"/>
              <a:t>akik</a:t>
            </a:r>
            <a:r>
              <a:rPr lang="en-GB" dirty="0"/>
              <a:t> </a:t>
            </a:r>
            <a:r>
              <a:rPr lang="en-GB" dirty="0" err="1"/>
              <a:t>szociális</a:t>
            </a:r>
            <a:r>
              <a:rPr lang="en-GB" dirty="0"/>
              <a:t> </a:t>
            </a:r>
            <a:r>
              <a:rPr lang="en-GB" dirty="0" err="1"/>
              <a:t>pénzügyi</a:t>
            </a:r>
            <a:r>
              <a:rPr lang="en-GB" dirty="0"/>
              <a:t>, </a:t>
            </a:r>
            <a:r>
              <a:rPr lang="en-GB" dirty="0" err="1"/>
              <a:t>egészségügyi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lelki</a:t>
            </a:r>
            <a:r>
              <a:rPr lang="en-GB" dirty="0"/>
              <a:t> </a:t>
            </a:r>
            <a:r>
              <a:rPr lang="en-GB" dirty="0" err="1"/>
              <a:t>támogatást</a:t>
            </a:r>
            <a:r>
              <a:rPr lang="en-GB" dirty="0"/>
              <a:t> </a:t>
            </a:r>
            <a:r>
              <a:rPr lang="en-GB" dirty="0" err="1" smtClean="0"/>
              <a:t>nyújtanak</a:t>
            </a:r>
            <a:r>
              <a:rPr lang="hu-HU" dirty="0" smtClean="0"/>
              <a:t> egymásnak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000" y="667347"/>
            <a:ext cx="7377365" cy="4810197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20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1" y="671380"/>
            <a:ext cx="4625122" cy="43465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4071" y="0"/>
            <a:ext cx="121298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okinavai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Kék Zóna – 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Célok, spiritualitás és 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stresszkezelés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786812" y="5036286"/>
            <a:ext cx="3367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Az </a:t>
            </a:r>
            <a:r>
              <a:rPr lang="hu-HU" dirty="0" err="1" smtClean="0"/>
              <a:t>okinavaiak</a:t>
            </a:r>
            <a:r>
              <a:rPr lang="hu-HU" dirty="0" smtClean="0"/>
              <a:t> nagy adag D-vitaminhoz jutnak egész életükben az állandó napsütésnek köszönhetően. Tudják, hogy hogyan élvezzék a jelent.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4188034" y="4338279"/>
            <a:ext cx="511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</a:t>
            </a:r>
            <a:r>
              <a:rPr lang="hu-HU" dirty="0" err="1" smtClean="0"/>
              <a:t>okinavai</a:t>
            </a:r>
            <a:r>
              <a:rPr lang="hu-HU" dirty="0" smtClean="0"/>
              <a:t> családok a sírokon elköltött ebéddel tisztelegnek az ősök előtt.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723" y="790106"/>
            <a:ext cx="2744076" cy="42134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473" y="790103"/>
            <a:ext cx="4743389" cy="353194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44681" y="5041765"/>
            <a:ext cx="282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”</a:t>
            </a:r>
            <a:r>
              <a:rPr lang="hu-HU" b="1" i="1" dirty="0" err="1" smtClean="0"/>
              <a:t>Ikigai</a:t>
            </a:r>
            <a:r>
              <a:rPr lang="hu-HU" b="1" i="1" dirty="0" smtClean="0"/>
              <a:t>” </a:t>
            </a:r>
            <a:r>
              <a:rPr lang="hu-HU" dirty="0" smtClean="0"/>
              <a:t>– az élet értelme</a:t>
            </a:r>
            <a:endParaRPr lang="en-GB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6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034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okinavai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Kék Zóna tanulságai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70201" y="677108"/>
            <a:ext cx="102721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Ragaszkodjunk egy </a:t>
            </a:r>
            <a:r>
              <a:rPr lang="hu-HU" sz="3400" i="1" dirty="0" err="1" smtClean="0">
                <a:solidFill>
                  <a:schemeClr val="accent1">
                    <a:lumMod val="75000"/>
                  </a:schemeClr>
                </a:solidFill>
              </a:rPr>
              <a:t>ikigaihoz</a:t>
            </a: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Étrendünk alapja a zöldség legyen!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Kertészkedjünk!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Együnk több szóját!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Legyen egy </a:t>
            </a:r>
            <a:r>
              <a:rPr lang="hu-HU" sz="3400" i="1" dirty="0" err="1" smtClean="0">
                <a:solidFill>
                  <a:schemeClr val="accent1">
                    <a:lumMod val="75000"/>
                  </a:schemeClr>
                </a:solidFill>
              </a:rPr>
              <a:t>moaink</a:t>
            </a: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Élvezzük a napsütést!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Maradjunk aktívak!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Neveljünk gyógynövényeket!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smtClean="0">
                <a:solidFill>
                  <a:schemeClr val="accent1">
                    <a:lumMod val="75000"/>
                  </a:schemeClr>
                </a:solidFill>
              </a:rPr>
              <a:t>Legyen tartásunk!</a:t>
            </a:r>
            <a:endParaRPr lang="en-GB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74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090742" y="0"/>
            <a:ext cx="40079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Loma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Linda adatai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1524" y="781177"/>
            <a:ext cx="11404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Nemzetiség: amerikai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Elhelyezkedés: Dél-Kalifornia, 95 km-re Los Angelestől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accent1">
                    <a:lumMod val="75000"/>
                  </a:schemeClr>
                </a:solidFill>
              </a:rPr>
              <a:t>Lakosság: 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~ 24 800 </a:t>
            </a:r>
            <a:r>
              <a:rPr lang="hu-HU" sz="3600" dirty="0">
                <a:solidFill>
                  <a:schemeClr val="accent1">
                    <a:lumMod val="75000"/>
                  </a:schemeClr>
                </a:solidFill>
              </a:rPr>
              <a:t>fő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48629" y="6550223"/>
            <a:ext cx="4681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https://hu.wikipedia.org/wiki/Loma_Linda_%28Kalifornia%29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091" y="2271713"/>
            <a:ext cx="7480910" cy="458628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1524" y="2438706"/>
            <a:ext cx="51491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</a:rPr>
              <a:t>gy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vallási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közösség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él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itt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amelynek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tagjai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átlagosan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10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évvel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élnek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tovább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, mint a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többi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amerikai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hu-H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958" y="3473219"/>
            <a:ext cx="3743954" cy="24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 year old Marge Jetton starts her day with a mile long walk through the  halls of her apart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73" y="677104"/>
            <a:ext cx="3526123" cy="23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80848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Loma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Linda-i Kék Zóna – Fizikai aktivitás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314958" y="5988818"/>
            <a:ext cx="342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Súlyemelés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91763" y="3040066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Séta, hegymászás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445" y="668490"/>
            <a:ext cx="3491435" cy="235936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995078" y="2990859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N</a:t>
            </a:r>
            <a:r>
              <a:rPr lang="hu-HU" dirty="0" smtClean="0"/>
              <a:t>yújtás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361" y="3476472"/>
            <a:ext cx="3594569" cy="249271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9331502" y="5988606"/>
            <a:ext cx="132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J</a:t>
            </a:r>
            <a:r>
              <a:rPr lang="hu-HU" dirty="0" smtClean="0"/>
              <a:t>óga</a:t>
            </a:r>
            <a:endParaRPr lang="hu-HU" dirty="0"/>
          </a:p>
        </p:txBody>
      </p:sp>
      <p:pic>
        <p:nvPicPr>
          <p:cNvPr id="1038" name="Picture 14" descr="Loma Linda University featured in new Netflix documentary series | New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5" y="3492496"/>
            <a:ext cx="3790044" cy="198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to Prevent and Recover from Back Pain after a Long Day of Touring –  Chirp™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" y="720413"/>
            <a:ext cx="3456842" cy="230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49062" y="5430008"/>
            <a:ext cx="95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Ú</a:t>
            </a:r>
            <a:r>
              <a:rPr lang="hu-HU" dirty="0" smtClean="0"/>
              <a:t>szás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404241" y="3043537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</a:t>
            </a:r>
            <a:r>
              <a:rPr lang="hu-HU" dirty="0" smtClean="0"/>
              <a:t>erékpározás</a:t>
            </a:r>
            <a:endParaRPr lang="hu-HU" dirty="0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26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06137" y="7827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Loma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Linda-i Kék Zóna – Étrend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2" name="Picture 4" descr="Amit a diófélékről, olajos magvakról tudni érdemes - Napidok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24" y="3494704"/>
            <a:ext cx="3607803" cy="27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234749" y="625346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diófélék</a:t>
            </a:r>
            <a:endParaRPr lang="hu-HU" dirty="0"/>
          </a:p>
        </p:txBody>
      </p:sp>
      <p:pic>
        <p:nvPicPr>
          <p:cNvPr id="2054" name="Picture 6" descr="Emésztésjavító ételek: a teljes értékű gabonák - Metod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33" y="690347"/>
            <a:ext cx="3654029" cy="24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415855" y="3173343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Teljes értékű gabona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13652" y="5065921"/>
            <a:ext cx="408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Zöldségek (pl. paradicsom, hüvelyesek), gyümölcsök</a:t>
            </a:r>
            <a:endParaRPr lang="hu-HU" dirty="0"/>
          </a:p>
        </p:txBody>
      </p:sp>
      <p:pic>
        <p:nvPicPr>
          <p:cNvPr id="2062" name="Picture 14" descr="6 ok arra, hogy több vizet igyá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852" y="3499224"/>
            <a:ext cx="2969487" cy="26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at Like a Blue Zoner: How to Follow the Loma Linda Diet | VegNew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58" y="694074"/>
            <a:ext cx="3223993" cy="24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9685377" y="3126366"/>
            <a:ext cx="177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Z</a:t>
            </a:r>
            <a:r>
              <a:rPr lang="hu-HU" dirty="0" smtClean="0"/>
              <a:t>abkása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521375" y="6139848"/>
            <a:ext cx="332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víz rendkívül fontos az egészség szempontjából.</a:t>
            </a:r>
            <a:endParaRPr lang="hu-HU" dirty="0"/>
          </a:p>
        </p:txBody>
      </p:sp>
      <p:pic>
        <p:nvPicPr>
          <p:cNvPr id="2070" name="Picture 22" descr="https://www.tasteandflavors.com/wp-content/uploads/2021/04/fruits-vegetables-square-300x30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2" y="684936"/>
            <a:ext cx="4380986" cy="438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17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79400" y="0"/>
            <a:ext cx="116459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Loma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Linda-i Kék Zóna – 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Társas kapcsolatok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637" y="725389"/>
            <a:ext cx="3729713" cy="2462720"/>
          </a:xfrm>
          <a:prstGeom prst="rect">
            <a:avLst/>
          </a:prstGeom>
        </p:spPr>
      </p:pic>
      <p:pic>
        <p:nvPicPr>
          <p:cNvPr id="9" name="Picture 2" descr="Open House | Loma Linda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3" y="725388"/>
            <a:ext cx="6969572" cy="46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240143" y="6211669"/>
            <a:ext cx="506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A hasonló értékrendnek köszönhetően a barátok és családtagok támogatják </a:t>
            </a:r>
            <a:r>
              <a:rPr lang="hu-HU" dirty="0"/>
              <a:t>egymás szokásait.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849447" y="5430324"/>
            <a:ext cx="435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Hetednapi adventista közösség</a:t>
            </a:r>
            <a:endParaRPr lang="hu-HU" dirty="0"/>
          </a:p>
        </p:txBody>
      </p:sp>
      <p:pic>
        <p:nvPicPr>
          <p:cNvPr id="1032" name="Picture 8" descr="Kék zóna: Loma Lindában 10 évvel tovább élhetsz - Nők Lapj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6" y="3324319"/>
            <a:ext cx="3729713" cy="279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97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8" y="0"/>
            <a:ext cx="9164319" cy="572769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066310" y="4480730"/>
            <a:ext cx="6416964" cy="1200329"/>
          </a:xfrm>
          <a:prstGeom prst="rect">
            <a:avLst/>
          </a:prstGeom>
          <a:solidFill>
            <a:srgbClr val="288DC5"/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chemeClr val="bg1"/>
                </a:solidFill>
              </a:rPr>
              <a:t>A </a:t>
            </a:r>
            <a:r>
              <a:rPr lang="hu-HU" dirty="0" err="1">
                <a:solidFill>
                  <a:schemeClr val="bg1"/>
                </a:solidFill>
              </a:rPr>
              <a:t>K</a:t>
            </a:r>
            <a:r>
              <a:rPr lang="en-GB" dirty="0" err="1" smtClean="0">
                <a:solidFill>
                  <a:schemeClr val="bg1"/>
                </a:solidFill>
              </a:rPr>
              <a:t>ék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Z</a:t>
            </a:r>
            <a:r>
              <a:rPr lang="en-GB" dirty="0" err="1" smtClean="0">
                <a:solidFill>
                  <a:schemeClr val="bg1"/>
                </a:solidFill>
              </a:rPr>
              <a:t>óna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elnevezést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viselő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területekben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tehát </a:t>
            </a:r>
            <a:r>
              <a:rPr lang="en-GB" dirty="0" err="1" smtClean="0">
                <a:solidFill>
                  <a:schemeClr val="bg1"/>
                </a:solidFill>
              </a:rPr>
              <a:t>egyvalami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közös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dirty="0" err="1">
                <a:solidFill>
                  <a:schemeClr val="bg1"/>
                </a:solidFill>
              </a:rPr>
              <a:t>itt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él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legtöbb</a:t>
            </a:r>
            <a:r>
              <a:rPr lang="en-GB" dirty="0">
                <a:solidFill>
                  <a:schemeClr val="bg1"/>
                </a:solidFill>
              </a:rPr>
              <a:t> 100 </a:t>
            </a:r>
            <a:r>
              <a:rPr lang="en-GB" dirty="0" err="1">
                <a:solidFill>
                  <a:schemeClr val="bg1"/>
                </a:solidFill>
              </a:rPr>
              <a:t>év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fölötti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lakos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valamint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itt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legalacsonyabb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különböző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idegrendszeri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szív</a:t>
            </a:r>
            <a:r>
              <a:rPr lang="en-GB" dirty="0">
                <a:solidFill>
                  <a:schemeClr val="bg1"/>
                </a:solidFill>
              </a:rPr>
              <a:t>- </a:t>
            </a:r>
            <a:r>
              <a:rPr lang="en-GB" dirty="0" err="1">
                <a:solidFill>
                  <a:schemeClr val="bg1"/>
                </a:solidFill>
              </a:rPr>
              <a:t>és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érrendszeri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illetve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daganatos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megbetegedések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aránya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Ellipszis 6"/>
          <p:cNvSpPr/>
          <p:nvPr/>
        </p:nvSpPr>
        <p:spPr>
          <a:xfrm>
            <a:off x="1856509" y="3057814"/>
            <a:ext cx="2161310" cy="2161310"/>
          </a:xfrm>
          <a:prstGeom prst="ellipse">
            <a:avLst/>
          </a:prstGeom>
          <a:gradFill flip="none" rotWithShape="1">
            <a:gsLst>
              <a:gs pos="0">
                <a:srgbClr val="16669B">
                  <a:shade val="30000"/>
                  <a:satMod val="115000"/>
                </a:srgbClr>
              </a:gs>
              <a:gs pos="50000">
                <a:srgbClr val="16669B">
                  <a:shade val="67500"/>
                  <a:satMod val="115000"/>
                </a:srgbClr>
              </a:gs>
              <a:gs pos="100000">
                <a:srgbClr val="16669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2078182" y="3408217"/>
            <a:ext cx="1717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rgbClr val="F6D271"/>
                </a:solidFill>
              </a:rPr>
              <a:t>KÉK ZÓNÁK</a:t>
            </a:r>
            <a:endParaRPr lang="en-GB" sz="4000" dirty="0">
              <a:solidFill>
                <a:srgbClr val="F6D27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874981" y="1477819"/>
            <a:ext cx="1320799" cy="461665"/>
          </a:xfrm>
          <a:prstGeom prst="rect">
            <a:avLst/>
          </a:prstGeom>
          <a:solidFill>
            <a:srgbClr val="0046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rgbClr val="F6D271"/>
                </a:solidFill>
              </a:rPr>
              <a:t>LOMA LINDA</a:t>
            </a:r>
          </a:p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KALIFORNIA, USA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239493" y="2268314"/>
            <a:ext cx="1394690" cy="461665"/>
          </a:xfrm>
          <a:prstGeom prst="rect">
            <a:avLst/>
          </a:prstGeom>
          <a:solidFill>
            <a:srgbClr val="0046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rgbClr val="F6D271"/>
                </a:solidFill>
              </a:rPr>
              <a:t>NICOYA-FÉLSZIGET</a:t>
            </a:r>
          </a:p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COSTA RICA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569527" y="1125151"/>
            <a:ext cx="1209963" cy="461665"/>
          </a:xfrm>
          <a:prstGeom prst="rect">
            <a:avLst/>
          </a:prstGeom>
          <a:solidFill>
            <a:srgbClr val="0046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rgbClr val="F6D271"/>
                </a:solidFill>
              </a:rPr>
              <a:t>SZARDÍNIA</a:t>
            </a:r>
          </a:p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OLASZORSZÁG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950364" y="1586816"/>
            <a:ext cx="1186872" cy="461665"/>
          </a:xfrm>
          <a:prstGeom prst="rect">
            <a:avLst/>
          </a:prstGeom>
          <a:solidFill>
            <a:srgbClr val="0046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rgbClr val="F6D271"/>
                </a:solidFill>
              </a:rPr>
              <a:t>IKARIA</a:t>
            </a:r>
          </a:p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GÖRÖGORSZÁG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9573492" y="1939484"/>
            <a:ext cx="909781" cy="461665"/>
          </a:xfrm>
          <a:prstGeom prst="rect">
            <a:avLst/>
          </a:prstGeom>
          <a:solidFill>
            <a:srgbClr val="0046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rgbClr val="F6D271"/>
                </a:solidFill>
              </a:rPr>
              <a:t>OKINAVA</a:t>
            </a:r>
          </a:p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JAPÁN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452700" y="6039865"/>
            <a:ext cx="7863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A Kék Zóna fogalmát </a:t>
            </a:r>
            <a:r>
              <a:rPr lang="hu-HU" dirty="0"/>
              <a:t>Michel </a:t>
            </a:r>
            <a:r>
              <a:rPr lang="hu-HU" dirty="0" err="1"/>
              <a:t>Poulain</a:t>
            </a:r>
            <a:r>
              <a:rPr lang="hu-HU" dirty="0"/>
              <a:t> </a:t>
            </a:r>
            <a:r>
              <a:rPr lang="hu-HU" dirty="0" smtClean="0"/>
              <a:t>belga demográfus vezette be </a:t>
            </a:r>
            <a:r>
              <a:rPr lang="en-GB" dirty="0" smtClean="0"/>
              <a:t>2000-ben</a:t>
            </a:r>
            <a:r>
              <a:rPr lang="hu-HU" dirty="0"/>
              <a:t>.</a:t>
            </a:r>
            <a:endParaRPr lang="en-GB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3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288758" y="0"/>
            <a:ext cx="1279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600" b="1" dirty="0" err="1" smtClean="0">
                <a:solidFill>
                  <a:schemeClr val="accent1">
                    <a:lumMod val="75000"/>
                  </a:schemeClr>
                </a:solidFill>
              </a:rPr>
              <a:t>Loma</a:t>
            </a:r>
            <a:r>
              <a:rPr lang="hu-HU" sz="3600" b="1" dirty="0" smtClean="0">
                <a:solidFill>
                  <a:schemeClr val="accent1">
                    <a:lumMod val="75000"/>
                  </a:schemeClr>
                </a:solidFill>
              </a:rPr>
              <a:t> Linda-i Kék Zóna – </a:t>
            </a:r>
            <a:r>
              <a:rPr lang="hu-HU" sz="3600" b="1" dirty="0">
                <a:solidFill>
                  <a:schemeClr val="accent1">
                    <a:lumMod val="75000"/>
                  </a:schemeClr>
                </a:solidFill>
              </a:rPr>
              <a:t>Célok, spiritualitás és </a:t>
            </a:r>
            <a:r>
              <a:rPr lang="hu-HU" sz="3600" b="1" dirty="0" smtClean="0">
                <a:solidFill>
                  <a:schemeClr val="accent1">
                    <a:lumMod val="75000"/>
                  </a:schemeClr>
                </a:solidFill>
              </a:rPr>
              <a:t>stresszkezelés</a:t>
            </a:r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Seventh-Day Adventists Statement on Tenn. Pastor Arrested in Loma Linda |  Redlands, CA Pa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1096693"/>
            <a:ext cx="6059749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775126" y="4885560"/>
            <a:ext cx="467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Loma</a:t>
            </a:r>
            <a:r>
              <a:rPr lang="hu-HU" dirty="0" smtClean="0"/>
              <a:t> Linda hetednapi adventista templom</a:t>
            </a:r>
            <a:endParaRPr lang="hu-HU" dirty="0"/>
          </a:p>
        </p:txBody>
      </p:sp>
      <p:pic>
        <p:nvPicPr>
          <p:cNvPr id="3074" name="Picture 2" descr="Volunteer Opportunities for Seniors in Midlothian, VA | Visiting Ange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2" y="1096694"/>
            <a:ext cx="5672138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23888" y="4899848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Önkéntesség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034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Loma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Linda-i Kék Zóna tanulságai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4350" y="677108"/>
            <a:ext cx="9740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Találjunk időt a pihenésre!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Tartsuk meg egészséges testtömegindexünket!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Mértéktartóan és rendszeresen mozogjunk!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Hasonló gondolkodású barátokkal töltsük időnket!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Nassoljunk magvakat!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Viszonozzunk!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Húst csak mértékkel fogyasszunk!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Legyen könnyű, korai vacsoránk!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Szerepeljen több zöldség étrendünkben!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</a:rPr>
              <a:t>Rengeteg vizet igyunk!</a:t>
            </a: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94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258827" y="0"/>
            <a:ext cx="3695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Nicoya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adatai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639408"/>
            <a:ext cx="10298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Nemzetiség: Costa Rica-i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Elhelyezkedés: </a:t>
            </a:r>
            <a:r>
              <a:rPr lang="hu-HU" sz="3600" dirty="0">
                <a:solidFill>
                  <a:schemeClr val="accent1">
                    <a:lumMod val="75000"/>
                  </a:schemeClr>
                </a:solidFill>
              </a:rPr>
              <a:t>Costa 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Rica-i félsziget csendes-óceáni partvidéke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Lakosság: ~ 47 000 fő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837840"/>
            <a:ext cx="7548562" cy="502016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5438" y="2876292"/>
            <a:ext cx="4985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középkorúak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halálozási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aránya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itt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legalacsonyabb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3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333500" y="0"/>
            <a:ext cx="952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Nicoya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-i Kék Zóna – Fizikai aktivitás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Nicoya, Costa Rica - Blue Z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18" y="735432"/>
            <a:ext cx="5952442" cy="43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ecrets of the Blue Zo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6" y="741781"/>
            <a:ext cx="5757869" cy="43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7143" y="5090038"/>
            <a:ext cx="585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</a:t>
            </a:r>
            <a:r>
              <a:rPr lang="hu-HU" dirty="0" err="1" smtClean="0"/>
              <a:t>nicoya</a:t>
            </a:r>
            <a:r>
              <a:rPr lang="hu-HU" dirty="0" smtClean="0"/>
              <a:t>-i százévesek örömüket lelik a mindennapi feladatokban.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412037" y="5064481"/>
            <a:ext cx="358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Sokat gyalogolnak.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6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333500" y="0"/>
            <a:ext cx="952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Nicoya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-i Kék Zóna – Étrend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Sapodilla (Hong xiem) - Viet Nam-Country and People - Viet nam National  Authority of Tour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9" y="3542776"/>
            <a:ext cx="257643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7828" y="5197637"/>
            <a:ext cx="191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 err="1"/>
              <a:t>Z</a:t>
            </a:r>
            <a:r>
              <a:rPr lang="hu-HU" i="1" dirty="0" err="1" smtClean="0"/>
              <a:t>apodilla</a:t>
            </a:r>
            <a:endParaRPr lang="hu-HU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6655195" y="3142964"/>
            <a:ext cx="299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Tortilla</a:t>
            </a:r>
            <a:r>
              <a:rPr lang="hu-HU" dirty="0" smtClean="0"/>
              <a:t> babbal és sütőtökkel</a:t>
            </a:r>
            <a:endParaRPr lang="hu-HU" dirty="0"/>
          </a:p>
        </p:txBody>
      </p:sp>
      <p:pic>
        <p:nvPicPr>
          <p:cNvPr id="1036" name="Picture 12" descr="Mango-Papaya - Candlewic: Candle Making Supplies Since 19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3" y="665865"/>
            <a:ext cx="2423631" cy="242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29849" y="3108733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Papaja</a:t>
            </a:r>
            <a:r>
              <a:rPr lang="hu-HU" dirty="0" smtClean="0"/>
              <a:t>, mangó</a:t>
            </a:r>
            <a:endParaRPr lang="hu-HU" dirty="0"/>
          </a:p>
        </p:txBody>
      </p:sp>
      <p:pic>
        <p:nvPicPr>
          <p:cNvPr id="1038" name="Picture 14" descr="Narancs: Összetétel, kalória, előnyök és ártalmak a szervezet számá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30" y="672213"/>
            <a:ext cx="3635447" cy="242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709736" y="31124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N</a:t>
            </a:r>
            <a:r>
              <a:rPr lang="hu-HU" dirty="0" smtClean="0"/>
              <a:t>arancs</a:t>
            </a:r>
            <a:endParaRPr lang="hu-HU" dirty="0"/>
          </a:p>
        </p:txBody>
      </p:sp>
      <p:sp>
        <p:nvSpPr>
          <p:cNvPr id="12" name="Téglalap 11"/>
          <p:cNvSpPr/>
          <p:nvPr/>
        </p:nvSpPr>
        <p:spPr>
          <a:xfrm flipH="1">
            <a:off x="3190592" y="5188202"/>
            <a:ext cx="1607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i="1" dirty="0" err="1"/>
              <a:t>M</a:t>
            </a:r>
            <a:r>
              <a:rPr lang="hu-HU" i="1" dirty="0" err="1" smtClean="0"/>
              <a:t>arañon</a:t>
            </a:r>
            <a:endParaRPr lang="hu-HU" i="1" dirty="0"/>
          </a:p>
        </p:txBody>
      </p:sp>
      <p:pic>
        <p:nvPicPr>
          <p:cNvPr id="1040" name="Picture 16" descr="Vibrant red frui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46" y="3544943"/>
            <a:ext cx="2191475" cy="16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ustard Apple / Anona – This is Madeira Isl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15" y="3542776"/>
            <a:ext cx="2941974" cy="16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6096000" y="519763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/>
              <a:t>A</a:t>
            </a:r>
            <a:r>
              <a:rPr lang="hu-HU" i="1" dirty="0" err="1" smtClean="0"/>
              <a:t>nona</a:t>
            </a:r>
            <a:endParaRPr lang="hu-HU" i="1" dirty="0"/>
          </a:p>
        </p:txBody>
      </p:sp>
      <p:pic>
        <p:nvPicPr>
          <p:cNvPr id="1044" name="Picture 20" descr="Black Bean and Pumpkin Quesadill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33" y="665865"/>
            <a:ext cx="3695849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3470" y="665865"/>
            <a:ext cx="1954876" cy="1226435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0080021" y="1907687"/>
            <a:ext cx="1892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kukoricaszemek megfőzéséhez meszet </a:t>
            </a:r>
            <a:r>
              <a:rPr lang="hu-HU" dirty="0" smtClean="0"/>
              <a:t>használnak </a:t>
            </a:r>
            <a:r>
              <a:rPr lang="hu-HU" i="1" dirty="0" smtClean="0"/>
              <a:t>(”</a:t>
            </a:r>
            <a:r>
              <a:rPr lang="hu-HU" i="1" dirty="0" err="1" smtClean="0"/>
              <a:t>maíz</a:t>
            </a:r>
            <a:r>
              <a:rPr lang="hu-HU" i="1" dirty="0" smtClean="0"/>
              <a:t> </a:t>
            </a:r>
            <a:r>
              <a:rPr lang="hu-HU" i="1" dirty="0" err="1" smtClean="0"/>
              <a:t>nixquezado</a:t>
            </a:r>
            <a:r>
              <a:rPr lang="hu-HU" i="1" dirty="0" smtClean="0"/>
              <a:t>”)</a:t>
            </a:r>
            <a:r>
              <a:rPr lang="hu-HU" dirty="0" smtClean="0"/>
              <a:t>.</a:t>
            </a:r>
            <a:endParaRPr lang="en-GB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6065" y="3694156"/>
            <a:ext cx="1550195" cy="299545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285684" y="3865805"/>
            <a:ext cx="1344159" cy="369332"/>
          </a:xfrm>
          <a:prstGeom prst="rect">
            <a:avLst/>
          </a:prstGeom>
          <a:solidFill>
            <a:srgbClr val="DA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Kemény víz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333500" y="0"/>
            <a:ext cx="952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Nicoya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-i Kék Zóna – Társas kapcsolatok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Nicoya will be part of the Netflix documentary on blue zones in the world |  Q COSTA 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" y="724199"/>
            <a:ext cx="5945681" cy="39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8416" y="4659674"/>
            <a:ext cx="6127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</a:t>
            </a:r>
            <a:r>
              <a:rPr lang="hu-HU" dirty="0" err="1"/>
              <a:t>N</a:t>
            </a:r>
            <a:r>
              <a:rPr lang="hu-HU" dirty="0" err="1" smtClean="0"/>
              <a:t>icoya</a:t>
            </a:r>
            <a:r>
              <a:rPr lang="hu-HU" dirty="0" smtClean="0"/>
              <a:t>-i </a:t>
            </a:r>
            <a:r>
              <a:rPr lang="hu-HU" dirty="0"/>
              <a:t>százévesek a családjukkal élnek, a gyerekek és az unokák a segítségükre vannak, de egyben hovatartozást és életcélt is jelentenek.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485" y="716121"/>
            <a:ext cx="5926205" cy="393207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7180858" y="4687213"/>
            <a:ext cx="386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Gyakran látogatják őket </a:t>
            </a:r>
            <a:r>
              <a:rPr lang="hu-HU" dirty="0"/>
              <a:t>a </a:t>
            </a:r>
            <a:r>
              <a:rPr lang="hu-HU" dirty="0" err="1"/>
              <a:t>szomszédaik</a:t>
            </a:r>
            <a:r>
              <a:rPr lang="hu-HU" dirty="0"/>
              <a:t>.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3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40636" y="0"/>
            <a:ext cx="11715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Nicoya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-i Kék Zóna 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– Célok, spiritualitás és 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stresszkezelés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55575" y="3206642"/>
            <a:ext cx="6198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szerencsés csillagzat alatt született százévesek </a:t>
            </a:r>
            <a:r>
              <a:rPr lang="hu-HU" dirty="0" smtClean="0"/>
              <a:t>családcentrikusak, erős életcéllal rendelkeznek -&gt; </a:t>
            </a:r>
            <a:r>
              <a:rPr lang="hu-HU" b="1" i="1" dirty="0" smtClean="0"/>
              <a:t>”</a:t>
            </a:r>
            <a:r>
              <a:rPr lang="hu-HU" b="1" i="1" dirty="0" err="1" smtClean="0"/>
              <a:t>Plan</a:t>
            </a:r>
            <a:r>
              <a:rPr lang="hu-HU" b="1" i="1" dirty="0" smtClean="0"/>
              <a:t> de </a:t>
            </a:r>
            <a:r>
              <a:rPr lang="hu-HU" b="1" i="1" dirty="0" err="1" smtClean="0"/>
              <a:t>vida</a:t>
            </a:r>
            <a:r>
              <a:rPr lang="hu-HU" b="1" i="1" dirty="0" smtClean="0"/>
              <a:t>”</a:t>
            </a:r>
            <a:endParaRPr lang="hu-HU" b="1" i="1" dirty="0"/>
          </a:p>
        </p:txBody>
      </p:sp>
      <p:pic>
        <p:nvPicPr>
          <p:cNvPr id="4098" name="Picture 2" descr="https://vozdeguanacaste.com/wp-content/uploads/2018/02/zona_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29" y="680546"/>
            <a:ext cx="5188385" cy="252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 believe God... sometimes | Emanuel County L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30" y="677108"/>
            <a:ext cx="4856076" cy="25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949668" y="3206642"/>
            <a:ext cx="416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vallás nagy szerepet játszik az életükben, mindannyian istenhívők.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3548509" y="5779190"/>
            <a:ext cx="261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Pozitív a </a:t>
            </a:r>
            <a:r>
              <a:rPr lang="hu-HU" dirty="0" smtClean="0"/>
              <a:t>világszemléletük.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739" y="3871577"/>
            <a:ext cx="3754611" cy="190761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9547" y="3899122"/>
            <a:ext cx="2867127" cy="226412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6813263" y="6148522"/>
            <a:ext cx="4303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</a:t>
            </a:r>
            <a:r>
              <a:rPr lang="hu-HU" dirty="0" err="1" smtClean="0"/>
              <a:t>chorotega</a:t>
            </a:r>
            <a:r>
              <a:rPr lang="hu-HU" dirty="0" smtClean="0"/>
              <a:t> tradíciókhoz </a:t>
            </a:r>
            <a:r>
              <a:rPr lang="hu-HU" dirty="0"/>
              <a:t>való tartozás érzése </a:t>
            </a:r>
            <a:r>
              <a:rPr lang="hu-HU" dirty="0" err="1" smtClean="0"/>
              <a:t>stresszmentesíti</a:t>
            </a:r>
            <a:r>
              <a:rPr lang="hu-HU" dirty="0" smtClean="0"/>
              <a:t>  a </a:t>
            </a:r>
            <a:r>
              <a:rPr lang="hu-HU" dirty="0" err="1" smtClean="0"/>
              <a:t>Nicoya-iak</a:t>
            </a:r>
            <a:r>
              <a:rPr lang="hu-HU" dirty="0" smtClean="0"/>
              <a:t> </a:t>
            </a:r>
            <a:r>
              <a:rPr lang="hu-HU" dirty="0"/>
              <a:t>életét. 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609600" y="0"/>
            <a:ext cx="109855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Nicoya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-i Kék Zóna tanulságai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28600" y="876300"/>
            <a:ext cx="97409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Legyen egy </a:t>
            </a:r>
            <a:r>
              <a:rPr lang="hu-HU" sz="3800" dirty="0" err="1" smtClean="0">
                <a:solidFill>
                  <a:schemeClr val="accent1">
                    <a:lumMod val="75000"/>
                  </a:schemeClr>
                </a:solidFill>
              </a:rPr>
              <a:t>plan</a:t>
            </a: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hu-HU" sz="3800" dirty="0" err="1" smtClean="0">
                <a:solidFill>
                  <a:schemeClr val="accent1">
                    <a:lumMod val="75000"/>
                  </a:schemeClr>
                </a:solidFill>
              </a:rPr>
              <a:t>vidánk</a:t>
            </a: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Kemény vizet igyunk!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Legyen könnyű a vacsoránk!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Ápoljunk széles körű emberi kapcsolatokat!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Dolgozzunk keményen!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Napfürdőzzünk eleget! </a:t>
            </a:r>
            <a:endParaRPr lang="hu-HU" sz="38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A közös múlt ereje</a:t>
            </a:r>
            <a:endParaRPr lang="hu-HU" sz="3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0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258827" y="0"/>
            <a:ext cx="3695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Ikaria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adatai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21920" y="827912"/>
            <a:ext cx="5490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Nemzetiség: görög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Elhelyezkedés: Az </a:t>
            </a:r>
            <a:r>
              <a:rPr lang="hu-HU" sz="3600" dirty="0">
                <a:solidFill>
                  <a:schemeClr val="accent1">
                    <a:lumMod val="75000"/>
                  </a:schemeClr>
                </a:solidFill>
              </a:rPr>
              <a:t>Égei-tenger északi részének egyik középső 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szigete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Lakosság: ~ 8 000 fő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demencia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aránya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itt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</a:rPr>
              <a:t>legalacsonyabb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705992"/>
            <a:ext cx="6842761" cy="6152009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47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333500" y="0"/>
            <a:ext cx="952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 smtClean="0">
                <a:solidFill>
                  <a:schemeClr val="accent1">
                    <a:lumMod val="75000"/>
                  </a:schemeClr>
                </a:solidFill>
              </a:rPr>
              <a:t>ikariai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 Kék Zóna – Fizikai aktivitás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95998" y="5215568"/>
            <a:ext cx="684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</a:t>
            </a:r>
            <a:r>
              <a:rPr lang="hu-HU" dirty="0" err="1" smtClean="0"/>
              <a:t>ikariaiak</a:t>
            </a:r>
            <a:r>
              <a:rPr lang="hu-HU" dirty="0" smtClean="0"/>
              <a:t> saját kezükkel művelik földjeiket, és azt eszik, amit megtermelnek.</a:t>
            </a:r>
            <a:endParaRPr lang="hu-HU" dirty="0"/>
          </a:p>
        </p:txBody>
      </p:sp>
      <p:pic>
        <p:nvPicPr>
          <p:cNvPr id="5122" name="Picture 2" descr="The Island Where People Forget to Die - The New York Ti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35" y="658375"/>
            <a:ext cx="3520763" cy="52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dmin.wllw.eco/images/gLUGN5ho5PytwMt_XO6OzD5Tr8k=/1522/width-1440/WLLW_Blue_Zones_Ikaria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1" y="664045"/>
            <a:ext cx="6788732" cy="45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6152676" y="5970297"/>
            <a:ext cx="6039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Sokat </a:t>
            </a:r>
            <a:r>
              <a:rPr lang="hu-HU" dirty="0" smtClean="0"/>
              <a:t>mozognak</a:t>
            </a:r>
            <a:r>
              <a:rPr lang="hu-HU" dirty="0"/>
              <a:t>, </a:t>
            </a:r>
            <a:r>
              <a:rPr lang="hu-HU" dirty="0" smtClean="0"/>
              <a:t>kertészkednek</a:t>
            </a:r>
            <a:r>
              <a:rPr lang="hu-HU" dirty="0"/>
              <a:t>, </a:t>
            </a:r>
            <a:r>
              <a:rPr lang="hu-HU" dirty="0" smtClean="0"/>
              <a:t>átsétálnak </a:t>
            </a:r>
            <a:r>
              <a:rPr lang="hu-HU" dirty="0"/>
              <a:t>a szomszédjukhoz vagy egyéb munkát végeztek a szabadban.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76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19" y="0"/>
            <a:ext cx="4567429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47135" y="524186"/>
            <a:ext cx="3551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Az előadás alapjául szolgált:</a:t>
            </a:r>
            <a:endParaRPr lang="en-GB" sz="2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49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333500" y="0"/>
            <a:ext cx="952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>
                <a:solidFill>
                  <a:schemeClr val="accent1">
                    <a:lumMod val="75000"/>
                  </a:schemeClr>
                </a:solidFill>
              </a:rPr>
              <a:t>ikariai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Kék Zóna – Étrend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036967" y="3218521"/>
            <a:ext cx="387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Gyógyfüves</a:t>
            </a:r>
            <a:r>
              <a:rPr lang="hu-HU" dirty="0" smtClean="0"/>
              <a:t> teák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9916442" y="325428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</a:t>
            </a:r>
            <a:r>
              <a:rPr lang="hu-HU" dirty="0" smtClean="0"/>
              <a:t>éz</a:t>
            </a:r>
            <a:endParaRPr lang="hu-HU" dirty="0"/>
          </a:p>
        </p:txBody>
      </p:sp>
      <p:pic>
        <p:nvPicPr>
          <p:cNvPr id="2052" name="Picture 4" descr="Getting Started With the Best Goats for Milk - Goat Jour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3" y="3680626"/>
            <a:ext cx="3346157" cy="17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live Oil (Extra Virgin), Packaging Size: 1 kg -35 kg at Rs 650/litre in  Chenn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0" y="636699"/>
            <a:ext cx="2642966" cy="2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489069" y="3231834"/>
            <a:ext cx="247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O</a:t>
            </a:r>
            <a:r>
              <a:rPr lang="hu-HU" dirty="0" smtClean="0"/>
              <a:t>lívaolaj</a:t>
            </a:r>
            <a:endParaRPr lang="hu-HU" dirty="0"/>
          </a:p>
        </p:txBody>
      </p:sp>
      <p:pic>
        <p:nvPicPr>
          <p:cNvPr id="2056" name="Picture 8" descr="Cabernet Sauvignon and Merlot: Choosing the Better Among the two Most  Popular Red W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284" y="3700692"/>
            <a:ext cx="3484316" cy="23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8590214" y="6042642"/>
            <a:ext cx="263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V</a:t>
            </a:r>
            <a:r>
              <a:rPr lang="hu-HU" dirty="0" smtClean="0"/>
              <a:t>örösbor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989361" y="5445201"/>
            <a:ext cx="238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</a:t>
            </a:r>
            <a:r>
              <a:rPr lang="hu-HU" dirty="0" smtClean="0"/>
              <a:t>ecsketej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4373" y="634889"/>
            <a:ext cx="1773318" cy="2644776"/>
          </a:xfrm>
          <a:prstGeom prst="rect">
            <a:avLst/>
          </a:prstGeom>
        </p:spPr>
      </p:pic>
      <p:pic>
        <p:nvPicPr>
          <p:cNvPr id="2064" name="Picture 16" descr="Potatoes and Green Bea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95" y="636700"/>
            <a:ext cx="2642966" cy="2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2706941" y="3238809"/>
            <a:ext cx="33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Bab, burgonya és egyéb zöldségek</a:t>
            </a:r>
            <a:endParaRPr lang="hu-HU" dirty="0"/>
          </a:p>
        </p:txBody>
      </p:sp>
      <p:pic>
        <p:nvPicPr>
          <p:cNvPr id="2068" name="Picture 20" descr="Újra divat kenyeret sütni: az eredeti kovászos kenyér készítése - HelloVidé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92" y="3707847"/>
            <a:ext cx="4200498" cy="236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4859334" y="6071336"/>
            <a:ext cx="235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Kovászos kenyér</a:t>
            </a:r>
            <a:endParaRPr lang="hu-HU" dirty="0"/>
          </a:p>
        </p:txBody>
      </p:sp>
      <p:pic>
        <p:nvPicPr>
          <p:cNvPr id="2070" name="Picture 22" descr="Gyógynövény teák a természetgyógyászati praxisban! - Gyógyászkeres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636700"/>
            <a:ext cx="4244291" cy="2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7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333500" y="0"/>
            <a:ext cx="952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>
                <a:solidFill>
                  <a:schemeClr val="accent1">
                    <a:lumMod val="75000"/>
                  </a:schemeClr>
                </a:solidFill>
              </a:rPr>
              <a:t>ikariai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 Kék 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Zóna – Társas kapcsolatok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F - 216 : Living Long and Happy on Ik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47" y="646330"/>
            <a:ext cx="7948208" cy="49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76215" y="5645946"/>
            <a:ext cx="4924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társas érintkezés egyfajta alapvető szükségletet </a:t>
            </a:r>
            <a:r>
              <a:rPr lang="hu-HU" dirty="0" smtClean="0"/>
              <a:t>jelent az </a:t>
            </a:r>
            <a:r>
              <a:rPr lang="hu-HU" dirty="0" err="1" smtClean="0"/>
              <a:t>ikariaiak</a:t>
            </a:r>
            <a:r>
              <a:rPr lang="hu-HU" dirty="0" smtClean="0"/>
              <a:t> számára.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08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8100" y="0"/>
            <a:ext cx="1211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>
                <a:solidFill>
                  <a:schemeClr val="accent1">
                    <a:lumMod val="75000"/>
                  </a:schemeClr>
                </a:solidFill>
              </a:rPr>
              <a:t>ikariai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Kék Zóna 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– Célok, spiritualitás és 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stresszkezelés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How to live well (and old) on Greek island of Ikaria | Adventur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5" y="1041273"/>
            <a:ext cx="6668471" cy="37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04465" y="4968228"/>
            <a:ext cx="680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ikariaiak</a:t>
            </a:r>
            <a:r>
              <a:rPr lang="hu-HU" dirty="0" smtClean="0"/>
              <a:t> </a:t>
            </a:r>
            <a:r>
              <a:rPr lang="hu-HU" dirty="0"/>
              <a:t>v</a:t>
            </a:r>
            <a:r>
              <a:rPr lang="hu-HU" dirty="0" smtClean="0"/>
              <a:t>asárnap templomba járnak, </a:t>
            </a:r>
            <a:r>
              <a:rPr lang="hu-HU" dirty="0"/>
              <a:t>ortodox ünnepeken </a:t>
            </a:r>
            <a:r>
              <a:rPr lang="hu-HU" dirty="0" smtClean="0"/>
              <a:t>böjtölnek.</a:t>
            </a:r>
            <a:endParaRPr lang="en-GB" dirty="0"/>
          </a:p>
        </p:txBody>
      </p:sp>
      <p:pic>
        <p:nvPicPr>
          <p:cNvPr id="4100" name="Picture 4" descr="Pin p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16" y="1041273"/>
            <a:ext cx="5001352" cy="37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7715381" y="4968228"/>
            <a:ext cx="3454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S</a:t>
            </a:r>
            <a:r>
              <a:rPr lang="hu-HU" dirty="0" smtClean="0"/>
              <a:t>zieszta - mindig </a:t>
            </a:r>
            <a:r>
              <a:rPr lang="hu-HU" dirty="0"/>
              <a:t>alszanak délután.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49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609600" y="0"/>
            <a:ext cx="109855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Az </a:t>
            </a:r>
            <a:r>
              <a:rPr lang="hu-HU" sz="3800" b="1" dirty="0" err="1">
                <a:solidFill>
                  <a:schemeClr val="accent1">
                    <a:lumMod val="75000"/>
                  </a:schemeClr>
                </a:solidFill>
              </a:rPr>
              <a:t>ikariai</a:t>
            </a:r>
            <a:r>
              <a:rPr lang="hu-HU" sz="3800" b="1" dirty="0">
                <a:solidFill>
                  <a:schemeClr val="accent1">
                    <a:lumMod val="75000"/>
                  </a:schemeClr>
                </a:solidFill>
              </a:rPr>
              <a:t> Kék </a:t>
            </a:r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Zóna tanulságai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6334" y="927100"/>
            <a:ext cx="10541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Fogyasszunk kecsketejet!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Utánozzuk a hegyi életet!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Kövessük a mediterrán étrendet!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err="1" smtClean="0">
                <a:solidFill>
                  <a:schemeClr val="accent1">
                    <a:lumMod val="75000"/>
                  </a:schemeClr>
                </a:solidFill>
              </a:rPr>
              <a:t>Gyűjtsünk</a:t>
            </a: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 gyógynövényeket!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Aludjunk délutánonként!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Időnként böjtöljünk!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A család és a barátok legyenek a legfontosabbak!</a:t>
            </a:r>
            <a:endParaRPr lang="hu-HU" sz="3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1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450424"/>
            <a:ext cx="6342261" cy="63422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89" y="5773254"/>
            <a:ext cx="2120475" cy="7068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09600" y="0"/>
            <a:ext cx="109855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Kék Zónák közös jellemzői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41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289" y="5773254"/>
            <a:ext cx="2120475" cy="7068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78020" y="24663"/>
            <a:ext cx="112398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Személyes Kék Zónánk és a boldogság felé vezető út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462" y="841447"/>
            <a:ext cx="7907688" cy="48382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827281" y="5679704"/>
            <a:ext cx="254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Életkor</a:t>
            </a:r>
            <a:endParaRPr lang="en-GB" dirty="0"/>
          </a:p>
        </p:txBody>
      </p:sp>
      <p:sp>
        <p:nvSpPr>
          <p:cNvPr id="8" name="Szövegdoboz 7"/>
          <p:cNvSpPr txBox="1"/>
          <p:nvPr/>
        </p:nvSpPr>
        <p:spPr>
          <a:xfrm rot="16200000">
            <a:off x="24430" y="1611081"/>
            <a:ext cx="3930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Boldogság</a:t>
            </a:r>
            <a:endParaRPr lang="en-GB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1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 Buettner: 9 things people in Blue Zones have in com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9" y="1863526"/>
            <a:ext cx="8819603" cy="49610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xmlns="" id="{AD18A23B-4C6B-4063-9B3F-02F74DDEE412}"/>
              </a:ext>
            </a:extLst>
          </p:cNvPr>
          <p:cNvSpPr txBox="1">
            <a:spLocks/>
          </p:cNvSpPr>
          <p:nvPr/>
        </p:nvSpPr>
        <p:spPr>
          <a:xfrm>
            <a:off x="838200" y="143085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5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Köszönöm a figyelmet!</a:t>
            </a:r>
            <a:endParaRPr lang="hu-HU" sz="5000" dirty="0">
              <a:solidFill>
                <a:schemeClr val="accent1">
                  <a:lumMod val="7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36</a:t>
            </a:fld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354876" y="245373"/>
            <a:ext cx="3156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i="1" dirty="0">
                <a:cs typeface="Times New Roman" panose="02020603050405020304" pitchFamily="18" charset="0"/>
              </a:rPr>
              <a:t>Az Öregedés Művészete</a:t>
            </a:r>
            <a:r>
              <a:rPr lang="hu-HU" sz="2000" b="1" i="1" dirty="0" smtClean="0">
                <a:cs typeface="Times New Roman" panose="02020603050405020304" pitchFamily="18" charset="0"/>
              </a:rPr>
              <a:t>:</a:t>
            </a:r>
            <a:endParaRPr lang="hu-HU" sz="2000" b="1" i="1" dirty="0"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110050" y="23231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i="1" dirty="0">
                <a:cs typeface="Times New Roman" panose="02020603050405020304" pitchFamily="18" charset="0"/>
              </a:rPr>
              <a:t>Együnk feleannyit!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i="1" dirty="0">
                <a:cs typeface="Times New Roman" panose="02020603050405020304" pitchFamily="18" charset="0"/>
              </a:rPr>
              <a:t>Mozogjunk kétszer annyit!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i="1" dirty="0">
                <a:cs typeface="Times New Roman" panose="02020603050405020304" pitchFamily="18" charset="0"/>
              </a:rPr>
              <a:t>Mosolyogjunk háromszor annyit!</a:t>
            </a:r>
          </a:p>
        </p:txBody>
      </p:sp>
    </p:spTree>
    <p:extLst>
      <p:ext uri="{BB962C8B-B14F-4D97-AF65-F5344CB8AC3E}">
        <p14:creationId xmlns:p14="http://schemas.microsoft.com/office/powerpoint/2010/main" val="38359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812980" y="0"/>
            <a:ext cx="45512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Szardínia adatai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4547" y="1199783"/>
            <a:ext cx="70368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Nemzetiség: olasz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Elhelyezkedés: Az olasz félsziget partjaitól 190 km-re nyugatra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Lakosság: 1,6 millió fő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3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800" dirty="0" err="1">
                <a:solidFill>
                  <a:schemeClr val="accent1">
                    <a:lumMod val="75000"/>
                  </a:schemeClr>
                </a:solidFill>
              </a:rPr>
              <a:t>világon</a:t>
            </a:r>
            <a:r>
              <a:rPr lang="en-GB" sz="38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GB" sz="3800" dirty="0" err="1">
                <a:solidFill>
                  <a:schemeClr val="accent1">
                    <a:lumMod val="75000"/>
                  </a:schemeClr>
                </a:solidFill>
              </a:rPr>
              <a:t>legtöbb</a:t>
            </a:r>
            <a:r>
              <a:rPr lang="en-GB" sz="3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800" dirty="0" err="1">
                <a:solidFill>
                  <a:schemeClr val="accent1">
                    <a:lumMod val="75000"/>
                  </a:schemeClr>
                </a:solidFill>
              </a:rPr>
              <a:t>százéves</a:t>
            </a:r>
            <a:r>
              <a:rPr lang="en-GB" sz="3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800" dirty="0" err="1">
                <a:solidFill>
                  <a:schemeClr val="accent1">
                    <a:lumMod val="75000"/>
                  </a:schemeClr>
                </a:solidFill>
              </a:rPr>
              <a:t>férfi</a:t>
            </a:r>
            <a:r>
              <a:rPr lang="en-GB" sz="3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800" dirty="0" err="1">
                <a:solidFill>
                  <a:schemeClr val="accent1">
                    <a:lumMod val="75000"/>
                  </a:schemeClr>
                </a:solidFill>
              </a:rPr>
              <a:t>itt</a:t>
            </a:r>
            <a:r>
              <a:rPr lang="en-GB" sz="3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800" dirty="0" err="1">
                <a:solidFill>
                  <a:schemeClr val="accent1">
                    <a:lumMod val="75000"/>
                  </a:schemeClr>
                </a:solidFill>
              </a:rPr>
              <a:t>él</a:t>
            </a:r>
            <a:r>
              <a:rPr lang="en-GB" sz="3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3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360158" y="6488668"/>
            <a:ext cx="3439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https://tiian.hu/kek_zona_sardinia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387" y="646331"/>
            <a:ext cx="3848637" cy="6039693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17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8034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rgbClr val="00467C"/>
                </a:solidFill>
              </a:rPr>
              <a:t>A szardíniai Kék Zóna – Fizikai aktivitás</a:t>
            </a:r>
            <a:endParaRPr lang="en-GB" sz="3800" b="1" dirty="0">
              <a:solidFill>
                <a:srgbClr val="00467C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" y="922533"/>
            <a:ext cx="6596672" cy="389009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392504" y="4815703"/>
            <a:ext cx="576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szardíniai pásztorok egy átlagos napjukon óránként 490 kalóriát égetnek </a:t>
            </a:r>
            <a:r>
              <a:rPr lang="hu-HU" dirty="0" smtClean="0"/>
              <a:t>el, ami 2 </a:t>
            </a:r>
            <a:r>
              <a:rPr lang="hu-HU" dirty="0"/>
              <a:t>óra gyors sétának </a:t>
            </a:r>
            <a:r>
              <a:rPr lang="hu-HU" dirty="0" smtClean="0"/>
              <a:t>felel </a:t>
            </a:r>
            <a:r>
              <a:rPr lang="hu-HU" dirty="0"/>
              <a:t>meg.</a:t>
            </a:r>
            <a:endParaRPr lang="en-GB" dirty="0"/>
          </a:p>
        </p:txBody>
      </p:sp>
      <p:sp>
        <p:nvSpPr>
          <p:cNvPr id="8" name="Szövegdoboz 7"/>
          <p:cNvSpPr txBox="1"/>
          <p:nvPr/>
        </p:nvSpPr>
        <p:spPr>
          <a:xfrm>
            <a:off x="6923505" y="4827735"/>
            <a:ext cx="504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települések lakói számára meredek hegycsúcsok és utcák szolgálják az egészséget.</a:t>
            </a:r>
            <a:endParaRPr lang="en-GB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577" y="922532"/>
            <a:ext cx="5347628" cy="3890097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74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75" y="4676231"/>
            <a:ext cx="2111891" cy="111044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1" y="4567202"/>
            <a:ext cx="1859848" cy="122199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8034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szardíniai Kék Zóna – Étrend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-743276" y="5116284"/>
            <a:ext cx="384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Cannonau</a:t>
            </a:r>
            <a:r>
              <a:rPr lang="hu-HU" dirty="0" smtClean="0"/>
              <a:t> bor és szőlő</a:t>
            </a:r>
            <a:endParaRPr lang="en-GB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0" y="766494"/>
            <a:ext cx="2153908" cy="436525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915" y="589171"/>
            <a:ext cx="3698339" cy="2467777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573121" y="3065892"/>
            <a:ext cx="2581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Kecsketej, sajt</a:t>
            </a:r>
            <a:endParaRPr lang="en-GB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05" y="582805"/>
            <a:ext cx="3751308" cy="2499622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052629" y="3075925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Fő ételük a kenyér.</a:t>
            </a:r>
            <a:endParaRPr lang="en-GB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80" y="3489236"/>
            <a:ext cx="3441700" cy="229357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7272674" y="5750195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Minestrone</a:t>
            </a:r>
            <a:r>
              <a:rPr lang="hu-HU" dirty="0" smtClean="0"/>
              <a:t> leves</a:t>
            </a:r>
            <a:endParaRPr lang="en-GB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5" y="3486432"/>
            <a:ext cx="1655995" cy="124199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245" y="3486432"/>
            <a:ext cx="2223977" cy="1249592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3247855" y="5808494"/>
            <a:ext cx="198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Zöldségek</a:t>
            </a:r>
            <a:endParaRPr lang="en-GB" dirty="0"/>
          </a:p>
        </p:txBody>
      </p:sp>
      <p:sp>
        <p:nvSpPr>
          <p:cNvPr id="21" name="Téglalap 20"/>
          <p:cNvSpPr/>
          <p:nvPr/>
        </p:nvSpPr>
        <p:spPr>
          <a:xfrm>
            <a:off x="10216018" y="5178199"/>
            <a:ext cx="135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M</a:t>
            </a:r>
            <a:r>
              <a:rPr lang="hu-HU" dirty="0" err="1" smtClean="0"/>
              <a:t>asztikaolaj</a:t>
            </a:r>
            <a:endParaRPr lang="en-GB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6568" y="824688"/>
            <a:ext cx="1561487" cy="2295424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2674" y="3250042"/>
            <a:ext cx="2160749" cy="1942101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81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91909" y="0"/>
            <a:ext cx="9221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szardíniai Kék Zóna – Társas kapcsolatok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Blue Zone Sardinia: Land of Longevity | Dranexperience.com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5" y="664582"/>
            <a:ext cx="6161027" cy="46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402784" y="5312833"/>
            <a:ext cx="4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szardíniaiak életében a család a legfontosabb.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86500" y="6104031"/>
            <a:ext cx="590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Vacsoraidőben az egész család </a:t>
            </a:r>
            <a:r>
              <a:rPr lang="hu-HU" dirty="0" err="1" smtClean="0"/>
              <a:t>körülüli</a:t>
            </a:r>
            <a:r>
              <a:rPr lang="hu-HU" dirty="0" smtClean="0"/>
              <a:t> az asztalt -</a:t>
            </a:r>
          </a:p>
          <a:p>
            <a:pPr algn="ctr"/>
            <a:r>
              <a:rPr lang="hu-HU" dirty="0" smtClean="0"/>
              <a:t>Giovanni </a:t>
            </a:r>
            <a:r>
              <a:rPr lang="hu-HU" dirty="0" err="1" smtClean="0"/>
              <a:t>Sannai</a:t>
            </a:r>
            <a:r>
              <a:rPr lang="hu-HU" dirty="0" smtClean="0"/>
              <a:t> 103 évesen az asztalfőn családja körében.</a:t>
            </a:r>
            <a:endParaRPr lang="en-GB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40" y="646811"/>
            <a:ext cx="4355509" cy="5438969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513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469231" y="-6713"/>
            <a:ext cx="131384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szardíniai Kék Zóna – Célok, spiritualitás és stresszkezelés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-1069440" y="5012989"/>
            <a:ext cx="1043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családja körében élő időseknek több figyelem jut, és idejüket lefoglalja a család. </a:t>
            </a:r>
          </a:p>
          <a:p>
            <a:pPr algn="ctr"/>
            <a:r>
              <a:rPr lang="hu-HU" dirty="0"/>
              <a:t>A cél és a szeretet alapvető összetevője a Kék Zónák hosszúélet-receptjének</a:t>
            </a:r>
            <a:r>
              <a:rPr lang="hu-HU" dirty="0" smtClean="0"/>
              <a:t>.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0" y="596227"/>
            <a:ext cx="7838443" cy="441676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060556" y="5978886"/>
            <a:ext cx="410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szardíniaiak mélyen hívő katolikusok.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813" y="593077"/>
            <a:ext cx="3892578" cy="5368294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0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16100" y="0"/>
            <a:ext cx="858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800" b="1" dirty="0" smtClean="0">
                <a:solidFill>
                  <a:schemeClr val="accent1">
                    <a:lumMod val="75000"/>
                  </a:schemeClr>
                </a:solidFill>
              </a:rPr>
              <a:t>A szardíniai Kék Zóna tanulságai</a:t>
            </a:r>
            <a:endParaRPr lang="en-GB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68300" y="812800"/>
            <a:ext cx="113665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Sovány, növényi alapú étrendet </a:t>
            </a:r>
            <a:r>
              <a:rPr lang="hu-HU" sz="3800" dirty="0" err="1" smtClean="0">
                <a:solidFill>
                  <a:schemeClr val="accent1">
                    <a:lumMod val="75000"/>
                  </a:schemeClr>
                </a:solidFill>
              </a:rPr>
              <a:t>tartsunk</a:t>
            </a: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, időnként hússal kiegészítve!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Első a család!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Igyunk kecsketejet!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Tiszteljük az időseket!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Sétáljunk!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Fogyasszunk vörösbort!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800" dirty="0" smtClean="0">
                <a:solidFill>
                  <a:schemeClr val="accent1">
                    <a:lumMod val="75000"/>
                  </a:schemeClr>
                </a:solidFill>
              </a:rPr>
              <a:t>Nevessünk egy jót családunkkal, barátainkkal!</a:t>
            </a:r>
            <a:endParaRPr lang="en-GB" sz="3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99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1195</Words>
  <Application>Microsoft Office PowerPoint</Application>
  <PresentationFormat>Szélesvásznú</PresentationFormat>
  <Paragraphs>270</Paragraphs>
  <Slides>36</Slides>
  <Notes>35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Verdana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Előadás címe</dc:title>
  <dc:creator>Atte</dc:creator>
  <cp:lastModifiedBy>Sebestyén Andrea</cp:lastModifiedBy>
  <cp:revision>316</cp:revision>
  <dcterms:created xsi:type="dcterms:W3CDTF">2017-11-07T12:57:53Z</dcterms:created>
  <dcterms:modified xsi:type="dcterms:W3CDTF">2024-10-24T07:11:30Z</dcterms:modified>
</cp:coreProperties>
</file>