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Nunito Bold Bold" panose="020B0604020202020204" charset="-1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nva Sans" panose="020B0604020202020204" charset="0"/>
      <p:regular r:id="rId37"/>
    </p:embeddedFont>
    <p:embeddedFont>
      <p:font typeface="Now Bold" panose="020B0604020202020204" charset="-18"/>
      <p:regular r:id="rId38"/>
    </p:embeddedFont>
    <p:embeddedFont>
      <p:font typeface="Montserrat" panose="020B0604020202020204" charset="-18"/>
      <p:regular r:id="rId39"/>
    </p:embeddedFont>
    <p:embeddedFont>
      <p:font typeface="Open Sans" panose="020B0604020202020204" charset="0"/>
      <p:regular r:id="rId40"/>
    </p:embeddedFont>
    <p:embeddedFont>
      <p:font typeface="Now Heavy" panose="020B0604020202020204" charset="-18"/>
      <p:regular r:id="rId41"/>
    </p:embeddedFont>
    <p:embeddedFont>
      <p:font typeface="Montserrat Bold" panose="020B0604020202020204" charset="-18"/>
      <p:regular r:id="rId42"/>
    </p:embeddedFont>
    <p:embeddedFont>
      <p:font typeface="Nunito Bold" panose="020B0604020202020204" charset="-18"/>
      <p:regular r:id="rId43"/>
    </p:embeddedFont>
    <p:embeddedFont>
      <p:font typeface="Montserrat Medium" panose="020B0604020202020204" charset="-18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787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6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9.svg"/><Relationship Id="rId10" Type="http://schemas.openxmlformats.org/officeDocument/2006/relationships/image" Target="../media/image38.jpeg"/><Relationship Id="rId4" Type="http://schemas.openxmlformats.org/officeDocument/2006/relationships/image" Target="../media/image35.png"/><Relationship Id="rId9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10" Type="http://schemas.openxmlformats.org/officeDocument/2006/relationships/image" Target="../media/image39.jpe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5.svg"/><Relationship Id="rId3" Type="http://schemas.openxmlformats.org/officeDocument/2006/relationships/image" Target="../media/image67.svg"/><Relationship Id="rId7" Type="http://schemas.openxmlformats.org/officeDocument/2006/relationships/image" Target="../media/image69.svg"/><Relationship Id="rId12" Type="http://schemas.openxmlformats.org/officeDocument/2006/relationships/image" Target="../media/image44.png"/><Relationship Id="rId2" Type="http://schemas.openxmlformats.org/officeDocument/2006/relationships/image" Target="../media/image40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73.svg"/><Relationship Id="rId5" Type="http://schemas.openxmlformats.org/officeDocument/2006/relationships/image" Target="../media/image6.sv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71.svg"/><Relationship Id="rId14" Type="http://schemas.openxmlformats.org/officeDocument/2006/relationships/image" Target="../media/image4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34.svg"/><Relationship Id="rId7" Type="http://schemas.openxmlformats.org/officeDocument/2006/relationships/image" Target="../media/image3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0.sv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svg"/><Relationship Id="rId7" Type="http://schemas.openxmlformats.org/officeDocument/2006/relationships/image" Target="../media/image4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5.svg"/><Relationship Id="rId5" Type="http://schemas.openxmlformats.org/officeDocument/2006/relationships/image" Target="../media/image6.sv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8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2.sv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10.sv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2.sv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10.sv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4.svg"/><Relationship Id="rId18" Type="http://schemas.openxmlformats.org/officeDocument/2006/relationships/image" Target="../media/image45.gif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12" Type="http://schemas.openxmlformats.org/officeDocument/2006/relationships/image" Target="../media/image26.png"/><Relationship Id="rId17" Type="http://schemas.openxmlformats.org/officeDocument/2006/relationships/image" Target="../media/image52.svg"/><Relationship Id="rId2" Type="http://schemas.openxmlformats.org/officeDocument/2006/relationships/image" Target="../media/image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92.sv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90.svg"/><Relationship Id="rId1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4.sv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4.sv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4.sv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4.sv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4.svg"/><Relationship Id="rId18" Type="http://schemas.openxmlformats.org/officeDocument/2006/relationships/image" Target="../media/image45.gif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12" Type="http://schemas.openxmlformats.org/officeDocument/2006/relationships/image" Target="../media/image26.png"/><Relationship Id="rId17" Type="http://schemas.openxmlformats.org/officeDocument/2006/relationships/image" Target="../media/image52.svg"/><Relationship Id="rId2" Type="http://schemas.openxmlformats.org/officeDocument/2006/relationships/image" Target="../media/image2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92.sv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90.svg"/><Relationship Id="rId1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sv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100.sv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2.sv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24.sv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6.svg"/><Relationship Id="rId7" Type="http://schemas.openxmlformats.org/officeDocument/2006/relationships/image" Target="../media/image64.png"/><Relationship Id="rId12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108.svg"/><Relationship Id="rId5" Type="http://schemas.openxmlformats.org/officeDocument/2006/relationships/image" Target="../media/image18.svg"/><Relationship Id="rId10" Type="http://schemas.openxmlformats.org/officeDocument/2006/relationships/image" Target="../media/image66.png"/><Relationship Id="rId4" Type="http://schemas.openxmlformats.org/officeDocument/2006/relationships/image" Target="../media/image9.png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0.svg"/><Relationship Id="rId3" Type="http://schemas.openxmlformats.org/officeDocument/2006/relationships/image" Target="../media/image6.svg"/><Relationship Id="rId7" Type="http://schemas.openxmlformats.org/officeDocument/2006/relationships/image" Target="../media/image34.sv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2.sv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10.sv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6.svg"/><Relationship Id="rId7" Type="http://schemas.openxmlformats.org/officeDocument/2006/relationships/image" Target="../media/image4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4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2.svg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4.sv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9977727" y="-2057339"/>
            <a:ext cx="7979908" cy="8219006"/>
          </a:xfrm>
          <a:custGeom>
            <a:avLst/>
            <a:gdLst/>
            <a:ahLst/>
            <a:cxnLst/>
            <a:rect l="l" t="t" r="r" b="b"/>
            <a:pathLst>
              <a:path w="7979908" h="8219006">
                <a:moveTo>
                  <a:pt x="0" y="0"/>
                </a:moveTo>
                <a:lnTo>
                  <a:pt x="7979908" y="0"/>
                </a:lnTo>
                <a:lnTo>
                  <a:pt x="7979908" y="8219006"/>
                </a:lnTo>
                <a:lnTo>
                  <a:pt x="0" y="8219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0893134" y="5745100"/>
            <a:ext cx="6584444" cy="6781731"/>
          </a:xfrm>
          <a:custGeom>
            <a:avLst/>
            <a:gdLst/>
            <a:ahLst/>
            <a:cxnLst/>
            <a:rect l="l" t="t" r="r" b="b"/>
            <a:pathLst>
              <a:path w="6584444" h="6781731">
                <a:moveTo>
                  <a:pt x="0" y="0"/>
                </a:moveTo>
                <a:lnTo>
                  <a:pt x="6584444" y="0"/>
                </a:lnTo>
                <a:lnTo>
                  <a:pt x="6584444" y="6781731"/>
                </a:lnTo>
                <a:lnTo>
                  <a:pt x="0" y="6781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51084">
            <a:off x="1151401" y="-856667"/>
            <a:ext cx="7259059" cy="5279316"/>
          </a:xfrm>
          <a:custGeom>
            <a:avLst/>
            <a:gdLst/>
            <a:ahLst/>
            <a:cxnLst/>
            <a:rect l="l" t="t" r="r" b="b"/>
            <a:pathLst>
              <a:path w="7259059" h="5279316">
                <a:moveTo>
                  <a:pt x="0" y="0"/>
                </a:moveTo>
                <a:lnTo>
                  <a:pt x="7259059" y="0"/>
                </a:lnTo>
                <a:lnTo>
                  <a:pt x="7259059" y="5279316"/>
                </a:lnTo>
                <a:lnTo>
                  <a:pt x="0" y="527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41320">
            <a:off x="6665481" y="2041212"/>
            <a:ext cx="1432599" cy="1422181"/>
          </a:xfrm>
          <a:custGeom>
            <a:avLst/>
            <a:gdLst/>
            <a:ahLst/>
            <a:cxnLst/>
            <a:rect l="l" t="t" r="r" b="b"/>
            <a:pathLst>
              <a:path w="1432599" h="1422181">
                <a:moveTo>
                  <a:pt x="0" y="0"/>
                </a:moveTo>
                <a:lnTo>
                  <a:pt x="1432600" y="0"/>
                </a:lnTo>
                <a:lnTo>
                  <a:pt x="1432600" y="1422180"/>
                </a:lnTo>
                <a:lnTo>
                  <a:pt x="0" y="14221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550673" y="3491814"/>
            <a:ext cx="2240534" cy="3176015"/>
          </a:xfrm>
          <a:custGeom>
            <a:avLst/>
            <a:gdLst/>
            <a:ahLst/>
            <a:cxnLst/>
            <a:rect l="l" t="t" r="r" b="b"/>
            <a:pathLst>
              <a:path w="2240534" h="3176015">
                <a:moveTo>
                  <a:pt x="2240534" y="0"/>
                </a:moveTo>
                <a:lnTo>
                  <a:pt x="0" y="0"/>
                </a:lnTo>
                <a:lnTo>
                  <a:pt x="0" y="3176015"/>
                </a:lnTo>
                <a:lnTo>
                  <a:pt x="2240534" y="3176015"/>
                </a:lnTo>
                <a:lnTo>
                  <a:pt x="224053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38638" y="4360600"/>
            <a:ext cx="2303085" cy="3518602"/>
          </a:xfrm>
          <a:custGeom>
            <a:avLst/>
            <a:gdLst/>
            <a:ahLst/>
            <a:cxnLst/>
            <a:rect l="l" t="t" r="r" b="b"/>
            <a:pathLst>
              <a:path w="2303085" h="3518602">
                <a:moveTo>
                  <a:pt x="0" y="0"/>
                </a:moveTo>
                <a:lnTo>
                  <a:pt x="2303085" y="0"/>
                </a:lnTo>
                <a:lnTo>
                  <a:pt x="2303085" y="3518602"/>
                </a:lnTo>
                <a:lnTo>
                  <a:pt x="0" y="35186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86278" y="5048250"/>
            <a:ext cx="7110582" cy="3468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4"/>
              </a:lnSpc>
            </a:pPr>
            <a:r>
              <a:rPr lang="en-US" sz="4924">
                <a:solidFill>
                  <a:srgbClr val="51413A"/>
                </a:solidFill>
                <a:latin typeface="Nunito Bold"/>
              </a:rPr>
              <a:t>Hogyan válj pénzügyileg tudatossá és védekezz a csalásokkal szemben?</a:t>
            </a:r>
          </a:p>
        </p:txBody>
      </p:sp>
      <p:sp>
        <p:nvSpPr>
          <p:cNvPr id="9" name="Freeform 9"/>
          <p:cNvSpPr/>
          <p:nvPr/>
        </p:nvSpPr>
        <p:spPr>
          <a:xfrm rot="384759" flipH="1">
            <a:off x="3729568" y="2956528"/>
            <a:ext cx="1912711" cy="1530168"/>
          </a:xfrm>
          <a:custGeom>
            <a:avLst/>
            <a:gdLst/>
            <a:ahLst/>
            <a:cxnLst/>
            <a:rect l="l" t="t" r="r" b="b"/>
            <a:pathLst>
              <a:path w="1912711" h="1530168">
                <a:moveTo>
                  <a:pt x="1912710" y="0"/>
                </a:moveTo>
                <a:lnTo>
                  <a:pt x="0" y="0"/>
                </a:lnTo>
                <a:lnTo>
                  <a:pt x="0" y="1530169"/>
                </a:lnTo>
                <a:lnTo>
                  <a:pt x="1912710" y="1530169"/>
                </a:lnTo>
                <a:lnTo>
                  <a:pt x="191271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3921">
            <a:off x="983183" y="-751515"/>
            <a:ext cx="8032239" cy="13468693"/>
          </a:xfrm>
          <a:custGeom>
            <a:avLst/>
            <a:gdLst/>
            <a:ahLst/>
            <a:cxnLst/>
            <a:rect l="l" t="t" r="r" b="b"/>
            <a:pathLst>
              <a:path w="8032239" h="13468693">
                <a:moveTo>
                  <a:pt x="0" y="0"/>
                </a:moveTo>
                <a:lnTo>
                  <a:pt x="8032239" y="0"/>
                </a:lnTo>
                <a:lnTo>
                  <a:pt x="8032239" y="13468692"/>
                </a:lnTo>
                <a:lnTo>
                  <a:pt x="0" y="1346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56629" y="1943692"/>
            <a:ext cx="4402671" cy="4844755"/>
          </a:xfrm>
          <a:custGeom>
            <a:avLst/>
            <a:gdLst/>
            <a:ahLst/>
            <a:cxnLst/>
            <a:rect l="l" t="t" r="r" b="b"/>
            <a:pathLst>
              <a:path w="4402671" h="4844755">
                <a:moveTo>
                  <a:pt x="0" y="0"/>
                </a:moveTo>
                <a:lnTo>
                  <a:pt x="4402671" y="0"/>
                </a:lnTo>
                <a:lnTo>
                  <a:pt x="4402671" y="4844755"/>
                </a:lnTo>
                <a:lnTo>
                  <a:pt x="0" y="4844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143921">
            <a:off x="2778330" y="2162508"/>
            <a:ext cx="5017545" cy="90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5"/>
              </a:lnSpc>
            </a:pPr>
            <a:r>
              <a:rPr lang="en-US" sz="3850">
                <a:solidFill>
                  <a:srgbClr val="51413A"/>
                </a:solidFill>
                <a:latin typeface="Montserrat Bold"/>
              </a:rPr>
              <a:t>Nem engedhetjük meg magunknak</a:t>
            </a:r>
          </a:p>
        </p:txBody>
      </p:sp>
      <p:sp>
        <p:nvSpPr>
          <p:cNvPr id="5" name="TextBox 5"/>
          <p:cNvSpPr txBox="1"/>
          <p:nvPr/>
        </p:nvSpPr>
        <p:spPr>
          <a:xfrm rot="-143921">
            <a:off x="2803409" y="3267927"/>
            <a:ext cx="5069415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5"/>
              </a:lnSpc>
            </a:pPr>
            <a:r>
              <a:rPr lang="en-US" sz="3950">
                <a:solidFill>
                  <a:srgbClr val="51413A"/>
                </a:solidFill>
                <a:latin typeface="Montserrat Bold"/>
              </a:rPr>
              <a:t>A pénz nem boldogít</a:t>
            </a:r>
          </a:p>
        </p:txBody>
      </p:sp>
      <p:sp>
        <p:nvSpPr>
          <p:cNvPr id="6" name="TextBox 6"/>
          <p:cNvSpPr txBox="1"/>
          <p:nvPr/>
        </p:nvSpPr>
        <p:spPr>
          <a:xfrm rot="-143921">
            <a:off x="2802952" y="4349359"/>
            <a:ext cx="5020125" cy="90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5"/>
              </a:lnSpc>
            </a:pPr>
            <a:r>
              <a:rPr lang="en-US" sz="3850">
                <a:solidFill>
                  <a:srgbClr val="51413A"/>
                </a:solidFill>
                <a:latin typeface="Montserrat Bold"/>
              </a:rPr>
              <a:t>Ez a kicsi már nem számít</a:t>
            </a:r>
          </a:p>
        </p:txBody>
      </p:sp>
      <p:sp>
        <p:nvSpPr>
          <p:cNvPr id="7" name="TextBox 7"/>
          <p:cNvSpPr txBox="1"/>
          <p:nvPr/>
        </p:nvSpPr>
        <p:spPr>
          <a:xfrm rot="-143921">
            <a:off x="2778307" y="5475455"/>
            <a:ext cx="5069415" cy="90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5"/>
              </a:lnSpc>
            </a:pPr>
            <a:r>
              <a:rPr lang="en-US" sz="3850">
                <a:solidFill>
                  <a:srgbClr val="51413A"/>
                </a:solidFill>
                <a:latin typeface="Montserrat Bold"/>
              </a:rPr>
              <a:t>Aki a kicsit nem becsüli...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570547"/>
            <a:ext cx="9144000" cy="1203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81"/>
              </a:lnSpc>
            </a:pPr>
            <a:r>
              <a:rPr lang="en-US" sz="5091">
                <a:solidFill>
                  <a:srgbClr val="51413A"/>
                </a:solidFill>
                <a:latin typeface="Montserrat Bold"/>
              </a:rPr>
              <a:t>Szűkösségre vagy bőségre programozva?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93755" y="5974100"/>
            <a:ext cx="8994245" cy="400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1"/>
              </a:lnSpc>
            </a:pPr>
            <a:r>
              <a:rPr lang="en-US" sz="4891">
                <a:solidFill>
                  <a:srgbClr val="51413A"/>
                </a:solidFill>
                <a:latin typeface="Montserrat Bold"/>
              </a:rPr>
              <a:t>Pszichológiai érzékelésünk/ időperspektíva szerint</a:t>
            </a:r>
          </a:p>
          <a:p>
            <a:pPr>
              <a:lnSpc>
                <a:spcPts val="4401"/>
              </a:lnSpc>
            </a:pPr>
            <a:endParaRPr lang="en-US" sz="4891">
              <a:solidFill>
                <a:srgbClr val="51413A"/>
              </a:solidFill>
              <a:latin typeface="Montserrat Bold"/>
            </a:endParaRPr>
          </a:p>
          <a:p>
            <a:pPr marL="1099147" lvl="1" indent="-549573">
              <a:lnSpc>
                <a:spcPts val="4581"/>
              </a:lnSpc>
              <a:buAutoNum type="arabicPeriod"/>
            </a:pPr>
            <a:r>
              <a:rPr lang="en-US" sz="5091">
                <a:solidFill>
                  <a:srgbClr val="51413A"/>
                </a:solidFill>
                <a:latin typeface="Montserrat Bold"/>
              </a:rPr>
              <a:t>“csak rosszabb ne legyen”</a:t>
            </a:r>
          </a:p>
          <a:p>
            <a:pPr marL="1099147" lvl="1" indent="-549573">
              <a:lnSpc>
                <a:spcPts val="4581"/>
              </a:lnSpc>
              <a:buAutoNum type="arabicPeriod"/>
            </a:pPr>
            <a:r>
              <a:rPr lang="en-US" sz="5091">
                <a:solidFill>
                  <a:srgbClr val="51413A"/>
                </a:solidFill>
                <a:latin typeface="Montserrat Bold"/>
              </a:rPr>
              <a:t>hedonizmus</a:t>
            </a:r>
          </a:p>
        </p:txBody>
      </p:sp>
      <p:sp>
        <p:nvSpPr>
          <p:cNvPr id="10" name="TextBox 10"/>
          <p:cNvSpPr txBox="1"/>
          <p:nvPr/>
        </p:nvSpPr>
        <p:spPr>
          <a:xfrm rot="-143921">
            <a:off x="2903134" y="6709898"/>
            <a:ext cx="6140376" cy="90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5"/>
              </a:lnSpc>
            </a:pPr>
            <a:r>
              <a:rPr lang="en-US" sz="3850">
                <a:solidFill>
                  <a:srgbClr val="51413A"/>
                </a:solidFill>
                <a:latin typeface="Montserrat Bold"/>
              </a:rPr>
              <a:t>Addig nyújtózkodj, ameddig a takaród ér</a:t>
            </a:r>
          </a:p>
        </p:txBody>
      </p:sp>
      <p:sp>
        <p:nvSpPr>
          <p:cNvPr id="11" name="TextBox 11"/>
          <p:cNvSpPr txBox="1"/>
          <p:nvPr/>
        </p:nvSpPr>
        <p:spPr>
          <a:xfrm rot="-143921">
            <a:off x="2903396" y="7869110"/>
            <a:ext cx="5542799" cy="90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5"/>
              </a:lnSpc>
            </a:pPr>
            <a:r>
              <a:rPr lang="en-US" sz="3850">
                <a:solidFill>
                  <a:srgbClr val="51413A"/>
                </a:solidFill>
                <a:latin typeface="Montserrat Bold"/>
              </a:rPr>
              <a:t>A pénzért keményen meg kell dolgozni</a:t>
            </a:r>
          </a:p>
        </p:txBody>
      </p:sp>
      <p:sp>
        <p:nvSpPr>
          <p:cNvPr id="12" name="TextBox 12"/>
          <p:cNvSpPr txBox="1"/>
          <p:nvPr/>
        </p:nvSpPr>
        <p:spPr>
          <a:xfrm rot="-143921">
            <a:off x="2903603" y="9025723"/>
            <a:ext cx="5069415" cy="90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5"/>
              </a:lnSpc>
            </a:pPr>
            <a:r>
              <a:rPr lang="en-US" sz="3850">
                <a:solidFill>
                  <a:srgbClr val="51413A"/>
                </a:solidFill>
                <a:latin typeface="Montserrat Bold"/>
              </a:rPr>
              <a:t>Több nap mint kolbász...</a:t>
            </a:r>
          </a:p>
        </p:txBody>
      </p:sp>
      <p:sp>
        <p:nvSpPr>
          <p:cNvPr id="13" name="TextBox 13"/>
          <p:cNvSpPr txBox="1"/>
          <p:nvPr/>
        </p:nvSpPr>
        <p:spPr>
          <a:xfrm rot="-143921">
            <a:off x="1550104" y="1321499"/>
            <a:ext cx="6438829" cy="487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5"/>
              </a:lnSpc>
            </a:pPr>
            <a:r>
              <a:rPr lang="en-US" sz="4050">
                <a:solidFill>
                  <a:srgbClr val="51413A"/>
                </a:solidFill>
                <a:latin typeface="Montserrat Bold"/>
              </a:rPr>
              <a:t>Korlátozó mintáink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-1802063" y="-3532232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088295">
            <a:off x="13191413" y="3145927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58633" y="1028700"/>
            <a:ext cx="9822053" cy="2480068"/>
          </a:xfrm>
          <a:custGeom>
            <a:avLst/>
            <a:gdLst/>
            <a:ahLst/>
            <a:cxnLst/>
            <a:rect l="l" t="t" r="r" b="b"/>
            <a:pathLst>
              <a:path w="9822053" h="2480068">
                <a:moveTo>
                  <a:pt x="0" y="0"/>
                </a:moveTo>
                <a:lnTo>
                  <a:pt x="9822053" y="0"/>
                </a:lnTo>
                <a:lnTo>
                  <a:pt x="9822053" y="2480068"/>
                </a:lnTo>
                <a:lnTo>
                  <a:pt x="0" y="2480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1976" y="22002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58895" y="22002"/>
            <a:ext cx="5129105" cy="4585009"/>
          </a:xfrm>
          <a:custGeom>
            <a:avLst/>
            <a:gdLst/>
            <a:ahLst/>
            <a:cxnLst/>
            <a:rect l="l" t="t" r="r" b="b"/>
            <a:pathLst>
              <a:path w="5129105" h="4585009">
                <a:moveTo>
                  <a:pt x="0" y="0"/>
                </a:moveTo>
                <a:lnTo>
                  <a:pt x="5129105" y="0"/>
                </a:lnTo>
                <a:lnTo>
                  <a:pt x="5129105" y="4585009"/>
                </a:lnTo>
                <a:lnTo>
                  <a:pt x="0" y="45850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543" r="-1154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26044" y="4435804"/>
            <a:ext cx="5772323" cy="1840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61" lvl="1" indent="-572130">
              <a:lnSpc>
                <a:spcPts val="4769"/>
              </a:lnSpc>
              <a:buFont typeface="Arial"/>
              <a:buChar char="•"/>
            </a:pPr>
            <a:r>
              <a:rPr lang="en-US" sz="5299">
                <a:solidFill>
                  <a:srgbClr val="51413A"/>
                </a:solidFill>
                <a:latin typeface="Montserrat Bold"/>
              </a:rPr>
              <a:t>Áldozatként tekintenek magukra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6044" y="6437957"/>
            <a:ext cx="5381180" cy="1840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61" lvl="1" indent="-572130">
              <a:lnSpc>
                <a:spcPts val="4769"/>
              </a:lnSpc>
              <a:buFont typeface="Arial"/>
              <a:buChar char="•"/>
            </a:pPr>
            <a:r>
              <a:rPr lang="en-US" sz="5299">
                <a:solidFill>
                  <a:srgbClr val="51413A"/>
                </a:solidFill>
                <a:latin typeface="Montserrat Bold"/>
              </a:rPr>
              <a:t>Biztos állásra törekednek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6044" y="8229601"/>
            <a:ext cx="6359039" cy="1240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61" lvl="1" indent="-572130">
              <a:lnSpc>
                <a:spcPts val="4769"/>
              </a:lnSpc>
              <a:buFont typeface="Arial"/>
              <a:buChar char="•"/>
            </a:pPr>
            <a:r>
              <a:rPr lang="en-US" sz="5299">
                <a:solidFill>
                  <a:srgbClr val="51413A"/>
                </a:solidFill>
                <a:latin typeface="Montserrat Bold"/>
              </a:rPr>
              <a:t>A spórolásra fókuszálnak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59858" y="4435804"/>
            <a:ext cx="6986326" cy="1840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61" lvl="1" indent="-572130">
              <a:lnSpc>
                <a:spcPts val="4769"/>
              </a:lnSpc>
              <a:buFont typeface="Arial"/>
              <a:buChar char="•"/>
            </a:pPr>
            <a:r>
              <a:rPr lang="en-US" sz="5299">
                <a:solidFill>
                  <a:srgbClr val="51413A"/>
                </a:solidFill>
                <a:latin typeface="Montserrat Bold"/>
              </a:rPr>
              <a:t>Maguk irányítják az életüket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59858" y="6437957"/>
            <a:ext cx="6554610" cy="1807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1" lvl="1" indent="-561336">
              <a:lnSpc>
                <a:spcPts val="4679"/>
              </a:lnSpc>
              <a:buFont typeface="Arial"/>
              <a:buChar char="•"/>
            </a:pPr>
            <a:r>
              <a:rPr lang="en-US" sz="5199">
                <a:solidFill>
                  <a:srgbClr val="51413A"/>
                </a:solidFill>
                <a:latin typeface="Montserrat Bold"/>
              </a:rPr>
              <a:t>Kiváló teljesítményre törekednek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77522" y="8296285"/>
            <a:ext cx="7567448" cy="1807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1" lvl="1" indent="-561336">
              <a:lnSpc>
                <a:spcPts val="4679"/>
              </a:lnSpc>
              <a:buFont typeface="Arial"/>
              <a:buChar char="•"/>
            </a:pPr>
            <a:r>
              <a:rPr lang="en-US" sz="5199">
                <a:solidFill>
                  <a:srgbClr val="51413A"/>
                </a:solidFill>
                <a:latin typeface="Montserrat Bold"/>
              </a:rPr>
              <a:t>A bevételeik növelését tartják szem előtt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47539" y="1953277"/>
            <a:ext cx="8633147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>
                <a:solidFill>
                  <a:srgbClr val="FFF9FF"/>
                </a:solidFill>
                <a:latin typeface="Nunito Bold"/>
              </a:rPr>
              <a:t>Szegények - gazdagok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10386510" y="-5587963"/>
            <a:ext cx="11892515" cy="12248845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5" y="0"/>
                </a:lnTo>
                <a:lnTo>
                  <a:pt x="11892515" y="12248845"/>
                </a:lnTo>
                <a:lnTo>
                  <a:pt x="0" y="12248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1750747" y="6040068"/>
            <a:ext cx="9812845" cy="10106863"/>
          </a:xfrm>
          <a:custGeom>
            <a:avLst/>
            <a:gdLst/>
            <a:ahLst/>
            <a:cxnLst/>
            <a:rect l="l" t="t" r="r" b="b"/>
            <a:pathLst>
              <a:path w="9812845" h="10106863">
                <a:moveTo>
                  <a:pt x="0" y="0"/>
                </a:moveTo>
                <a:lnTo>
                  <a:pt x="9812846" y="0"/>
                </a:lnTo>
                <a:lnTo>
                  <a:pt x="9812846" y="10106864"/>
                </a:lnTo>
                <a:lnTo>
                  <a:pt x="0" y="10106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51084">
            <a:off x="-2767429" y="-3798592"/>
            <a:ext cx="10818229" cy="7867803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2"/>
                </a:lnTo>
                <a:lnTo>
                  <a:pt x="0" y="78678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2286151" y="1995239"/>
            <a:ext cx="14437895" cy="8229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7855" y="411364"/>
            <a:ext cx="18160145" cy="1120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51413A"/>
                </a:solidFill>
                <a:latin typeface="Nunito Bold"/>
              </a:rPr>
              <a:t>A megoldás: gondolkodásváltás, más szokások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3031991" y="6188667"/>
            <a:ext cx="5871210" cy="2575993"/>
          </a:xfrm>
          <a:custGeom>
            <a:avLst/>
            <a:gdLst/>
            <a:ahLst/>
            <a:cxnLst/>
            <a:rect l="l" t="t" r="r" b="b"/>
            <a:pathLst>
              <a:path w="5871210" h="2575993">
                <a:moveTo>
                  <a:pt x="0" y="0"/>
                </a:moveTo>
                <a:lnTo>
                  <a:pt x="5871210" y="0"/>
                </a:lnTo>
                <a:lnTo>
                  <a:pt x="5871210" y="2575994"/>
                </a:lnTo>
                <a:lnTo>
                  <a:pt x="0" y="2575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9745888" y="6913203"/>
            <a:ext cx="5871210" cy="2575993"/>
          </a:xfrm>
          <a:custGeom>
            <a:avLst/>
            <a:gdLst/>
            <a:ahLst/>
            <a:cxnLst/>
            <a:rect l="l" t="t" r="r" b="b"/>
            <a:pathLst>
              <a:path w="5871210" h="2575993">
                <a:moveTo>
                  <a:pt x="0" y="0"/>
                </a:moveTo>
                <a:lnTo>
                  <a:pt x="5871210" y="0"/>
                </a:lnTo>
                <a:lnTo>
                  <a:pt x="5871210" y="2575993"/>
                </a:lnTo>
                <a:lnTo>
                  <a:pt x="0" y="2575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6498752" y="7713144"/>
            <a:ext cx="5871210" cy="2575993"/>
          </a:xfrm>
          <a:custGeom>
            <a:avLst/>
            <a:gdLst/>
            <a:ahLst/>
            <a:cxnLst/>
            <a:rect l="l" t="t" r="r" b="b"/>
            <a:pathLst>
              <a:path w="5871210" h="2575993">
                <a:moveTo>
                  <a:pt x="0" y="0"/>
                </a:moveTo>
                <a:lnTo>
                  <a:pt x="5871210" y="0"/>
                </a:lnTo>
                <a:lnTo>
                  <a:pt x="5871210" y="2575993"/>
                </a:lnTo>
                <a:lnTo>
                  <a:pt x="0" y="2575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3077854" y="8707553"/>
            <a:ext cx="5871210" cy="2575993"/>
          </a:xfrm>
          <a:custGeom>
            <a:avLst/>
            <a:gdLst/>
            <a:ahLst/>
            <a:cxnLst/>
            <a:rect l="l" t="t" r="r" b="b"/>
            <a:pathLst>
              <a:path w="5871210" h="2575993">
                <a:moveTo>
                  <a:pt x="0" y="0"/>
                </a:moveTo>
                <a:lnTo>
                  <a:pt x="5871209" y="0"/>
                </a:lnTo>
                <a:lnTo>
                  <a:pt x="5871209" y="2575994"/>
                </a:lnTo>
                <a:lnTo>
                  <a:pt x="0" y="2575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-618908" y="9725300"/>
            <a:ext cx="5871210" cy="2575993"/>
          </a:xfrm>
          <a:custGeom>
            <a:avLst/>
            <a:gdLst/>
            <a:ahLst/>
            <a:cxnLst/>
            <a:rect l="l" t="t" r="r" b="b"/>
            <a:pathLst>
              <a:path w="5871210" h="2575993">
                <a:moveTo>
                  <a:pt x="0" y="0"/>
                </a:moveTo>
                <a:lnTo>
                  <a:pt x="5871210" y="0"/>
                </a:lnTo>
                <a:lnTo>
                  <a:pt x="5871210" y="2575993"/>
                </a:lnTo>
                <a:lnTo>
                  <a:pt x="0" y="2575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20993">
            <a:off x="8122005" y="-4616883"/>
            <a:ext cx="11672899" cy="8489381"/>
          </a:xfrm>
          <a:custGeom>
            <a:avLst/>
            <a:gdLst/>
            <a:ahLst/>
            <a:cxnLst/>
            <a:rect l="l" t="t" r="r" b="b"/>
            <a:pathLst>
              <a:path w="11672899" h="8489381">
                <a:moveTo>
                  <a:pt x="0" y="0"/>
                </a:moveTo>
                <a:lnTo>
                  <a:pt x="11672899" y="0"/>
                </a:lnTo>
                <a:lnTo>
                  <a:pt x="11672899" y="8489381"/>
                </a:lnTo>
                <a:lnTo>
                  <a:pt x="0" y="8489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192205">
            <a:off x="3916991" y="2370152"/>
            <a:ext cx="2472934" cy="2479132"/>
          </a:xfrm>
          <a:custGeom>
            <a:avLst/>
            <a:gdLst/>
            <a:ahLst/>
            <a:cxnLst/>
            <a:rect l="l" t="t" r="r" b="b"/>
            <a:pathLst>
              <a:path w="2472934" h="2479132">
                <a:moveTo>
                  <a:pt x="0" y="0"/>
                </a:moveTo>
                <a:lnTo>
                  <a:pt x="2472934" y="0"/>
                </a:lnTo>
                <a:lnTo>
                  <a:pt x="2472934" y="2479132"/>
                </a:lnTo>
                <a:lnTo>
                  <a:pt x="0" y="2479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2648" y="7451423"/>
            <a:ext cx="2524538" cy="2675330"/>
          </a:xfrm>
          <a:custGeom>
            <a:avLst/>
            <a:gdLst/>
            <a:ahLst/>
            <a:cxnLst/>
            <a:rect l="l" t="t" r="r" b="b"/>
            <a:pathLst>
              <a:path w="2524538" h="2675330">
                <a:moveTo>
                  <a:pt x="0" y="0"/>
                </a:moveTo>
                <a:lnTo>
                  <a:pt x="2524539" y="0"/>
                </a:lnTo>
                <a:lnTo>
                  <a:pt x="2524539" y="2675329"/>
                </a:lnTo>
                <a:lnTo>
                  <a:pt x="0" y="26753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62039" y="6097766"/>
            <a:ext cx="2483843" cy="4114800"/>
          </a:xfrm>
          <a:custGeom>
            <a:avLst/>
            <a:gdLst/>
            <a:ahLst/>
            <a:cxnLst/>
            <a:rect l="l" t="t" r="r" b="b"/>
            <a:pathLst>
              <a:path w="2483843" h="4114800">
                <a:moveTo>
                  <a:pt x="0" y="0"/>
                </a:moveTo>
                <a:lnTo>
                  <a:pt x="2483843" y="0"/>
                </a:lnTo>
                <a:lnTo>
                  <a:pt x="24838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34829" y="5499958"/>
            <a:ext cx="3231988" cy="4114800"/>
          </a:xfrm>
          <a:custGeom>
            <a:avLst/>
            <a:gdLst/>
            <a:ahLst/>
            <a:cxnLst/>
            <a:rect l="l" t="t" r="r" b="b"/>
            <a:pathLst>
              <a:path w="3231988" h="4114800">
                <a:moveTo>
                  <a:pt x="0" y="0"/>
                </a:moveTo>
                <a:lnTo>
                  <a:pt x="3231988" y="0"/>
                </a:lnTo>
                <a:lnTo>
                  <a:pt x="3231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266817" y="4454113"/>
            <a:ext cx="5502078" cy="5502078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4215802" y="7152338"/>
            <a:ext cx="3085653" cy="2657519"/>
          </a:xfrm>
          <a:custGeom>
            <a:avLst/>
            <a:gdLst/>
            <a:ahLst/>
            <a:cxnLst/>
            <a:rect l="l" t="t" r="r" b="b"/>
            <a:pathLst>
              <a:path w="3085653" h="2657519">
                <a:moveTo>
                  <a:pt x="0" y="0"/>
                </a:moveTo>
                <a:lnTo>
                  <a:pt x="3085653" y="0"/>
                </a:lnTo>
                <a:lnTo>
                  <a:pt x="3085653" y="2657519"/>
                </a:lnTo>
                <a:lnTo>
                  <a:pt x="0" y="26575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6741811"/>
            <a:ext cx="3187102" cy="94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4"/>
              </a:lnSpc>
            </a:pPr>
            <a:r>
              <a:rPr lang="en-US" sz="4049">
                <a:solidFill>
                  <a:srgbClr val="51413A"/>
                </a:solidFill>
                <a:latin typeface="Montserrat Bold"/>
              </a:rPr>
              <a:t>Becsüld meg!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58627" y="5773198"/>
            <a:ext cx="3436662" cy="53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4"/>
              </a:lnSpc>
            </a:pPr>
            <a:r>
              <a:rPr lang="en-US" sz="4349">
                <a:solidFill>
                  <a:srgbClr val="51413A"/>
                </a:solidFill>
                <a:latin typeface="Montserrat Bold"/>
              </a:rPr>
              <a:t>Kontrolláld!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26361" y="4522693"/>
            <a:ext cx="2815991" cy="103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4"/>
              </a:lnSpc>
            </a:pPr>
            <a:r>
              <a:rPr lang="en-US" sz="4349">
                <a:solidFill>
                  <a:srgbClr val="51413A"/>
                </a:solidFill>
                <a:latin typeface="Montserrat Bold"/>
              </a:rPr>
              <a:t>Takarítsd meg!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54925" y="3752390"/>
            <a:ext cx="2911892" cy="103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4"/>
              </a:lnSpc>
            </a:pPr>
            <a:r>
              <a:rPr lang="en-US" sz="4349">
                <a:solidFill>
                  <a:srgbClr val="51413A"/>
                </a:solidFill>
                <a:latin typeface="Montserrat Bold"/>
              </a:rPr>
              <a:t>Fektesd be!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27268" y="3034206"/>
            <a:ext cx="3280656" cy="594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64"/>
              </a:lnSpc>
            </a:pPr>
            <a:r>
              <a:rPr lang="en-US" sz="4849">
                <a:solidFill>
                  <a:srgbClr val="51413A"/>
                </a:solidFill>
                <a:latin typeface="Montserrat Bold"/>
              </a:rPr>
              <a:t>Teremtsd!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21044" y="1251303"/>
            <a:ext cx="922483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30"/>
              </a:lnSpc>
            </a:pPr>
            <a:r>
              <a:rPr lang="en-US" sz="5100">
                <a:solidFill>
                  <a:srgbClr val="51413A"/>
                </a:solidFill>
                <a:latin typeface="Nunito Bold"/>
              </a:rPr>
              <a:t>Pénzügyi tudatosság szintjei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4219">
            <a:off x="851888" y="873062"/>
            <a:ext cx="16584225" cy="8540876"/>
          </a:xfrm>
          <a:custGeom>
            <a:avLst/>
            <a:gdLst/>
            <a:ahLst/>
            <a:cxnLst/>
            <a:rect l="l" t="t" r="r" b="b"/>
            <a:pathLst>
              <a:path w="16584225" h="8540876">
                <a:moveTo>
                  <a:pt x="0" y="0"/>
                </a:moveTo>
                <a:lnTo>
                  <a:pt x="16584224" y="0"/>
                </a:lnTo>
                <a:lnTo>
                  <a:pt x="16584224" y="8540876"/>
                </a:lnTo>
                <a:lnTo>
                  <a:pt x="0" y="8540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35467">
            <a:off x="10522583" y="-8105305"/>
            <a:ext cx="11892515" cy="12248845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7561">
            <a:off x="9954935" y="6761400"/>
            <a:ext cx="10818229" cy="7867803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91" r="91"/>
          <a:stretch>
            <a:fillRect/>
          </a:stretch>
        </p:blipFill>
        <p:spPr>
          <a:xfrm>
            <a:off x="8612084" y="508487"/>
            <a:ext cx="7475220" cy="8229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69047" y="3787560"/>
            <a:ext cx="7243038" cy="4465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0916" lvl="1" indent="-540458">
              <a:lnSpc>
                <a:spcPts val="4505"/>
              </a:lnSpc>
              <a:buFont typeface="Arial"/>
              <a:buChar char="•"/>
            </a:pPr>
            <a:r>
              <a:rPr lang="en-US" sz="5006">
                <a:solidFill>
                  <a:srgbClr val="51413A"/>
                </a:solidFill>
                <a:latin typeface="Montserrat Bold"/>
              </a:rPr>
              <a:t>Mit jelent számodra 1000 forint?</a:t>
            </a:r>
          </a:p>
          <a:p>
            <a:pPr>
              <a:lnSpc>
                <a:spcPts val="4505"/>
              </a:lnSpc>
            </a:pPr>
            <a:endParaRPr lang="en-US" sz="5006">
              <a:solidFill>
                <a:srgbClr val="51413A"/>
              </a:solidFill>
              <a:latin typeface="Montserrat Bold"/>
            </a:endParaRPr>
          </a:p>
          <a:p>
            <a:pPr marL="1080916" lvl="1" indent="-540458">
              <a:lnSpc>
                <a:spcPts val="4505"/>
              </a:lnSpc>
              <a:buFont typeface="Arial"/>
              <a:buChar char="•"/>
            </a:pPr>
            <a:r>
              <a:rPr lang="en-US" sz="5006">
                <a:solidFill>
                  <a:srgbClr val="51413A"/>
                </a:solidFill>
                <a:latin typeface="Montserrat Bold"/>
              </a:rPr>
              <a:t>Megfelelően bánsz-e vele?</a:t>
            </a:r>
          </a:p>
          <a:p>
            <a:pPr>
              <a:lnSpc>
                <a:spcPts val="4505"/>
              </a:lnSpc>
            </a:pPr>
            <a:endParaRPr lang="en-US" sz="5006">
              <a:solidFill>
                <a:srgbClr val="51413A"/>
              </a:solidFill>
              <a:latin typeface="Montserrat Bold"/>
            </a:endParaRPr>
          </a:p>
          <a:p>
            <a:pPr>
              <a:lnSpc>
                <a:spcPts val="3515"/>
              </a:lnSpc>
            </a:pPr>
            <a:endParaRPr lang="en-US" sz="5006">
              <a:solidFill>
                <a:srgbClr val="51413A"/>
              </a:solidFill>
              <a:latin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535071" y="2266062"/>
            <a:ext cx="8624164" cy="93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52223" lvl="1" indent="-626111">
              <a:lnSpc>
                <a:spcPts val="7540"/>
              </a:lnSpc>
              <a:buAutoNum type="arabicPeriod"/>
            </a:pPr>
            <a:r>
              <a:rPr lang="en-US" sz="5800">
                <a:solidFill>
                  <a:srgbClr val="51413A"/>
                </a:solidFill>
                <a:latin typeface="Nunito Bold Bold"/>
              </a:rPr>
              <a:t>Becsüld meg!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9967093" y="177321"/>
            <a:ext cx="9555720" cy="9897638"/>
          </a:xfrm>
          <a:custGeom>
            <a:avLst/>
            <a:gdLst/>
            <a:ahLst/>
            <a:cxnLst/>
            <a:rect l="l" t="t" r="r" b="b"/>
            <a:pathLst>
              <a:path w="9555720" h="9897638">
                <a:moveTo>
                  <a:pt x="9555720" y="9897639"/>
                </a:moveTo>
                <a:lnTo>
                  <a:pt x="0" y="9897639"/>
                </a:lnTo>
                <a:lnTo>
                  <a:pt x="0" y="0"/>
                </a:lnTo>
                <a:lnTo>
                  <a:pt x="9555720" y="0"/>
                </a:lnTo>
                <a:lnTo>
                  <a:pt x="9555720" y="98976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761358">
            <a:off x="-5283473" y="5858136"/>
            <a:ext cx="10566946" cy="7685052"/>
          </a:xfrm>
          <a:custGeom>
            <a:avLst/>
            <a:gdLst/>
            <a:ahLst/>
            <a:cxnLst/>
            <a:rect l="l" t="t" r="r" b="b"/>
            <a:pathLst>
              <a:path w="10566946" h="7685052">
                <a:moveTo>
                  <a:pt x="0" y="0"/>
                </a:moveTo>
                <a:lnTo>
                  <a:pt x="10566946" y="0"/>
                </a:lnTo>
                <a:lnTo>
                  <a:pt x="10566946" y="7685052"/>
                </a:lnTo>
                <a:lnTo>
                  <a:pt x="0" y="768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72309" y="1402976"/>
            <a:ext cx="1347197" cy="1395402"/>
          </a:xfrm>
          <a:custGeom>
            <a:avLst/>
            <a:gdLst/>
            <a:ahLst/>
            <a:cxnLst/>
            <a:rect l="l" t="t" r="r" b="b"/>
            <a:pathLst>
              <a:path w="1347197" h="1395402">
                <a:moveTo>
                  <a:pt x="0" y="0"/>
                </a:moveTo>
                <a:lnTo>
                  <a:pt x="1347197" y="0"/>
                </a:lnTo>
                <a:lnTo>
                  <a:pt x="1347197" y="1395402"/>
                </a:lnTo>
                <a:lnTo>
                  <a:pt x="0" y="1395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72309" y="4180003"/>
            <a:ext cx="1347197" cy="1395402"/>
          </a:xfrm>
          <a:custGeom>
            <a:avLst/>
            <a:gdLst/>
            <a:ahLst/>
            <a:cxnLst/>
            <a:rect l="l" t="t" r="r" b="b"/>
            <a:pathLst>
              <a:path w="1347197" h="1395402">
                <a:moveTo>
                  <a:pt x="0" y="0"/>
                </a:moveTo>
                <a:lnTo>
                  <a:pt x="1347197" y="0"/>
                </a:lnTo>
                <a:lnTo>
                  <a:pt x="1347197" y="1395402"/>
                </a:lnTo>
                <a:lnTo>
                  <a:pt x="0" y="1395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72309" y="7002285"/>
            <a:ext cx="1347197" cy="1395402"/>
          </a:xfrm>
          <a:custGeom>
            <a:avLst/>
            <a:gdLst/>
            <a:ahLst/>
            <a:cxnLst/>
            <a:rect l="l" t="t" r="r" b="b"/>
            <a:pathLst>
              <a:path w="1347197" h="1395402">
                <a:moveTo>
                  <a:pt x="0" y="0"/>
                </a:moveTo>
                <a:lnTo>
                  <a:pt x="1347197" y="0"/>
                </a:lnTo>
                <a:lnTo>
                  <a:pt x="1347197" y="1395401"/>
                </a:lnTo>
                <a:lnTo>
                  <a:pt x="0" y="1395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275371" y="5425868"/>
            <a:ext cx="5115656" cy="4018115"/>
          </a:xfrm>
          <a:custGeom>
            <a:avLst/>
            <a:gdLst/>
            <a:ahLst/>
            <a:cxnLst/>
            <a:rect l="l" t="t" r="r" b="b"/>
            <a:pathLst>
              <a:path w="5115656" h="4018115">
                <a:moveTo>
                  <a:pt x="5115656" y="0"/>
                </a:moveTo>
                <a:lnTo>
                  <a:pt x="0" y="0"/>
                </a:lnTo>
                <a:lnTo>
                  <a:pt x="0" y="4018115"/>
                </a:lnTo>
                <a:lnTo>
                  <a:pt x="5115656" y="4018115"/>
                </a:lnTo>
                <a:lnTo>
                  <a:pt x="51156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57831" y="4180003"/>
            <a:ext cx="3350735" cy="2491728"/>
          </a:xfrm>
          <a:custGeom>
            <a:avLst/>
            <a:gdLst/>
            <a:ahLst/>
            <a:cxnLst/>
            <a:rect l="l" t="t" r="r" b="b"/>
            <a:pathLst>
              <a:path w="3350735" h="2491728">
                <a:moveTo>
                  <a:pt x="0" y="0"/>
                </a:moveTo>
                <a:lnTo>
                  <a:pt x="3350735" y="0"/>
                </a:lnTo>
                <a:lnTo>
                  <a:pt x="3350735" y="2491729"/>
                </a:lnTo>
                <a:lnTo>
                  <a:pt x="0" y="2491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30767" y="1658028"/>
            <a:ext cx="7413233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49"/>
              </a:lnSpc>
            </a:pPr>
            <a:r>
              <a:rPr lang="en-US" sz="6499">
                <a:solidFill>
                  <a:srgbClr val="51413A"/>
                </a:solidFill>
                <a:latin typeface="Nunito Bold"/>
              </a:rPr>
              <a:t>2. Kontrolláld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49665" y="1851118"/>
            <a:ext cx="992485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FFF9FF"/>
                </a:solidFill>
                <a:latin typeface="Nunito Bold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49665" y="4628145"/>
            <a:ext cx="992485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FFF9FF"/>
                </a:solidFill>
                <a:latin typeface="Nunito Bold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49665" y="7450426"/>
            <a:ext cx="992485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FFF9FF"/>
                </a:solidFill>
                <a:latin typeface="Nunito Bold"/>
              </a:rPr>
              <a:t>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57964" y="2364991"/>
            <a:ext cx="6664099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4"/>
              </a:lnSpc>
            </a:pPr>
            <a:r>
              <a:rPr lang="en-US" sz="4249">
                <a:solidFill>
                  <a:srgbClr val="51413A"/>
                </a:solidFill>
                <a:latin typeface="Montserrat Bold"/>
              </a:rPr>
              <a:t>Hogyan tudod növelni?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91055" y="5058198"/>
            <a:ext cx="6996945" cy="53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4"/>
              </a:lnSpc>
            </a:pPr>
            <a:r>
              <a:rPr lang="en-US" sz="4349">
                <a:solidFill>
                  <a:srgbClr val="51413A"/>
                </a:solidFill>
                <a:latin typeface="Montserrat Bold"/>
              </a:rPr>
              <a:t>Vágy vagy szükséglet?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57964" y="8198581"/>
            <a:ext cx="5774615" cy="50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4149">
                <a:solidFill>
                  <a:srgbClr val="51413A"/>
                </a:solidFill>
                <a:latin typeface="Montserrat Bold"/>
              </a:rPr>
              <a:t>Tudatos vásárlás!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57964" y="1080813"/>
            <a:ext cx="5774615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5"/>
              </a:lnSpc>
            </a:pPr>
            <a:r>
              <a:rPr lang="en-US" sz="4550">
                <a:solidFill>
                  <a:srgbClr val="51413A"/>
                </a:solidFill>
                <a:latin typeface="Montserrat Bold"/>
              </a:rPr>
              <a:t>MENNYI JELENLEG A BEVÉTELED?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57964" y="3772041"/>
            <a:ext cx="7282870" cy="108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5"/>
              </a:lnSpc>
            </a:pPr>
            <a:r>
              <a:rPr lang="en-US" sz="4650">
                <a:solidFill>
                  <a:srgbClr val="51413A"/>
                </a:solidFill>
                <a:latin typeface="Montserrat Bold"/>
              </a:rPr>
              <a:t>MENNYI A KIADÁSOD HAVONTA?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57964" y="6805082"/>
            <a:ext cx="6664099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5"/>
              </a:lnSpc>
            </a:pPr>
            <a:r>
              <a:rPr lang="en-US" sz="4450">
                <a:solidFill>
                  <a:srgbClr val="51413A"/>
                </a:solidFill>
                <a:latin typeface="Montserrat Bold"/>
              </a:rPr>
              <a:t>HÁNYSZOR KÖLTESZ NAPONTA PÉNZT?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05026" y="9066299"/>
            <a:ext cx="9388747" cy="594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64"/>
              </a:lnSpc>
            </a:pPr>
            <a:r>
              <a:rPr lang="en-US" sz="4849">
                <a:solidFill>
                  <a:srgbClr val="51413A"/>
                </a:solidFill>
                <a:latin typeface="Montserrat Bold"/>
              </a:rPr>
              <a:t>https://cashflow-mernok.hu/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0" y="9019277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99085" y="1698756"/>
            <a:ext cx="16230600" cy="6904768"/>
          </a:xfrm>
          <a:custGeom>
            <a:avLst/>
            <a:gdLst/>
            <a:ahLst/>
            <a:cxnLst/>
            <a:rect l="l" t="t" r="r" b="b"/>
            <a:pathLst>
              <a:path w="16230600" h="6904768">
                <a:moveTo>
                  <a:pt x="0" y="0"/>
                </a:moveTo>
                <a:lnTo>
                  <a:pt x="16230600" y="0"/>
                </a:lnTo>
                <a:lnTo>
                  <a:pt x="16230600" y="6904768"/>
                </a:lnTo>
                <a:lnTo>
                  <a:pt x="0" y="69047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64643" y="169648"/>
            <a:ext cx="12358715" cy="85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3"/>
              </a:lnSpc>
            </a:pPr>
            <a:r>
              <a:rPr lang="en-US" sz="5994" spc="87">
                <a:solidFill>
                  <a:srgbClr val="FFFFFF"/>
                </a:solidFill>
                <a:latin typeface="Montserrat"/>
              </a:rPr>
              <a:t>Hova megy el a pénz?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63117" y="1698756"/>
            <a:ext cx="11311813" cy="690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8632" lvl="1" indent="-314316" algn="l">
              <a:lnSpc>
                <a:spcPts val="5007"/>
              </a:lnSpc>
              <a:buFont typeface="Arial"/>
              <a:buChar char="•"/>
            </a:pPr>
            <a:r>
              <a:rPr lang="en-US" sz="4173" spc="60">
                <a:solidFill>
                  <a:srgbClr val="000000"/>
                </a:solidFill>
                <a:latin typeface="Montserrat"/>
              </a:rPr>
              <a:t>A magyar családok a bevételeik 105 %-ból élnek – eladósodás!</a:t>
            </a:r>
          </a:p>
          <a:p>
            <a:pPr marL="628632" lvl="1" indent="-314316" algn="l">
              <a:lnSpc>
                <a:spcPts val="5007"/>
              </a:lnSpc>
              <a:buFont typeface="Arial"/>
              <a:buChar char="•"/>
            </a:pPr>
            <a:r>
              <a:rPr lang="en-US" sz="4173" spc="60">
                <a:solidFill>
                  <a:srgbClr val="000000"/>
                </a:solidFill>
                <a:latin typeface="Montserrat"/>
              </a:rPr>
              <a:t>52%-nak semmiféle megtakarítása sincs!</a:t>
            </a:r>
          </a:p>
          <a:p>
            <a:pPr marL="628632" lvl="1" indent="-314316" algn="l">
              <a:lnSpc>
                <a:spcPts val="5007"/>
              </a:lnSpc>
              <a:buFont typeface="Arial"/>
              <a:buChar char="•"/>
            </a:pPr>
            <a:r>
              <a:rPr lang="en-US" sz="4173" spc="60">
                <a:solidFill>
                  <a:srgbClr val="000000"/>
                </a:solidFill>
                <a:latin typeface="Montserrat"/>
              </a:rPr>
              <a:t>Míg 11.000 Ft/fő költöttek sorsjegyekre</a:t>
            </a:r>
          </a:p>
          <a:p>
            <a:pPr marL="628632" lvl="1" indent="-314316" algn="l">
              <a:lnSpc>
                <a:spcPts val="5007"/>
              </a:lnSpc>
              <a:buFont typeface="Arial"/>
              <a:buChar char="•"/>
            </a:pPr>
            <a:r>
              <a:rPr lang="en-US" sz="4173" spc="60">
                <a:solidFill>
                  <a:srgbClr val="000000"/>
                </a:solidFill>
                <a:latin typeface="Montserrat"/>
              </a:rPr>
              <a:t>Csak 7.000 Ft-ot nyugdíj célú megtakarításra</a:t>
            </a:r>
          </a:p>
          <a:p>
            <a:pPr marL="628632" lvl="1" indent="-314316" algn="l">
              <a:lnSpc>
                <a:spcPts val="5007"/>
              </a:lnSpc>
              <a:buFont typeface="Arial"/>
              <a:buChar char="•"/>
            </a:pPr>
            <a:r>
              <a:rPr lang="en-US" sz="4173" spc="60">
                <a:solidFill>
                  <a:srgbClr val="000000"/>
                </a:solidFill>
                <a:latin typeface="Montserrat"/>
              </a:rPr>
              <a:t>Háztartási kiadások (40%), rezsi (40%), utazás (10%), megtakarítás (10%)</a:t>
            </a:r>
          </a:p>
          <a:p>
            <a:pPr marL="628632" lvl="1" indent="-314316" algn="l">
              <a:lnSpc>
                <a:spcPts val="5007"/>
              </a:lnSpc>
              <a:buFont typeface="Arial"/>
              <a:buChar char="•"/>
            </a:pPr>
            <a:r>
              <a:rPr lang="en-US" sz="4173" spc="60">
                <a:solidFill>
                  <a:srgbClr val="000000"/>
                </a:solidFill>
                <a:latin typeface="Montserrat"/>
              </a:rPr>
              <a:t>Kb. 5 órát töltenek tévézéssel, social mediával! IDŐ = PÉNZ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0" y="9019277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61301" y="1698756"/>
            <a:ext cx="16230600" cy="6904768"/>
          </a:xfrm>
          <a:custGeom>
            <a:avLst/>
            <a:gdLst/>
            <a:ahLst/>
            <a:cxnLst/>
            <a:rect l="l" t="t" r="r" b="b"/>
            <a:pathLst>
              <a:path w="16230600" h="6904768">
                <a:moveTo>
                  <a:pt x="0" y="0"/>
                </a:moveTo>
                <a:lnTo>
                  <a:pt x="16230600" y="0"/>
                </a:lnTo>
                <a:lnTo>
                  <a:pt x="16230600" y="6904768"/>
                </a:lnTo>
                <a:lnTo>
                  <a:pt x="0" y="69047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64643" y="169648"/>
            <a:ext cx="12358715" cy="901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3"/>
              </a:lnSpc>
            </a:pPr>
            <a:r>
              <a:rPr lang="en-US" sz="5994" spc="87">
                <a:solidFill>
                  <a:srgbClr val="FFFFFF"/>
                </a:solidFill>
                <a:latin typeface="Montserrat"/>
              </a:rPr>
              <a:t>Hogyan növeld a bevételed?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19511" y="2326462"/>
            <a:ext cx="11668489" cy="564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8585" lvl="1" indent="-314293">
              <a:lnSpc>
                <a:spcPts val="5007"/>
              </a:lnSpc>
              <a:buFont typeface="Arial"/>
              <a:buChar char="•"/>
            </a:pPr>
            <a:r>
              <a:rPr lang="en-US" sz="4173" spc="58">
                <a:solidFill>
                  <a:srgbClr val="000000"/>
                </a:solidFill>
                <a:latin typeface="Montserrat"/>
              </a:rPr>
              <a:t>Vállalj plusz munkát! </a:t>
            </a:r>
          </a:p>
          <a:p>
            <a:pPr algn="l">
              <a:lnSpc>
                <a:spcPts val="5007"/>
              </a:lnSpc>
            </a:pPr>
            <a:r>
              <a:rPr lang="en-US" sz="4173" spc="60">
                <a:solidFill>
                  <a:srgbClr val="000000"/>
                </a:solidFill>
                <a:latin typeface="Montserrat"/>
              </a:rPr>
              <a:t>Pl. kertészkedés, kisebb szerelések, gyerekre, háziállatokra vigyázás, takarítás, főzés-sütés, vasalás, adminisztrációs munkák, varrás</a:t>
            </a:r>
          </a:p>
          <a:p>
            <a:pPr marL="628632" lvl="1" indent="-314316" algn="l">
              <a:lnSpc>
                <a:spcPts val="5007"/>
              </a:lnSpc>
              <a:buFont typeface="Arial"/>
              <a:buChar char="•"/>
            </a:pPr>
            <a:r>
              <a:rPr lang="en-US" sz="4173" spc="60">
                <a:solidFill>
                  <a:srgbClr val="000000"/>
                </a:solidFill>
                <a:latin typeface="Montserrat"/>
              </a:rPr>
              <a:t>Tedd pénzzé a felesleges holmikat!</a:t>
            </a:r>
          </a:p>
          <a:p>
            <a:pPr marL="628632" lvl="1" indent="-314316" algn="l">
              <a:lnSpc>
                <a:spcPts val="5007"/>
              </a:lnSpc>
              <a:buFont typeface="Arial"/>
              <a:buChar char="•"/>
            </a:pPr>
            <a:r>
              <a:rPr lang="en-US" sz="4173" spc="60">
                <a:solidFill>
                  <a:srgbClr val="000000"/>
                </a:solidFill>
                <a:latin typeface="Montserrat"/>
              </a:rPr>
              <a:t>Add bérbe az eszközeidet! (fűnyíró)</a:t>
            </a:r>
          </a:p>
          <a:p>
            <a:pPr marL="628585" lvl="1" indent="-314293" algn="l">
              <a:lnSpc>
                <a:spcPts val="5007"/>
              </a:lnSpc>
              <a:buFont typeface="Arial"/>
              <a:buChar char="•"/>
            </a:pPr>
            <a:r>
              <a:rPr lang="en-US" sz="4173" spc="58">
                <a:solidFill>
                  <a:srgbClr val="000000"/>
                </a:solidFill>
                <a:latin typeface="Montserrat"/>
              </a:rPr>
              <a:t>Oszd meg a tudásodat! Taníts másokat!</a:t>
            </a:r>
          </a:p>
          <a:p>
            <a:pPr marL="628632" lvl="1" indent="-314316" algn="l">
              <a:lnSpc>
                <a:spcPts val="5007"/>
              </a:lnSpc>
              <a:buFont typeface="Arial"/>
              <a:buChar char="•"/>
            </a:pPr>
            <a:r>
              <a:rPr lang="en-US" sz="4173" spc="60">
                <a:solidFill>
                  <a:srgbClr val="000000"/>
                </a:solidFill>
                <a:latin typeface="Montserrat"/>
              </a:rPr>
              <a:t>Dolgoztasd a meglévő pénzedet!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82306" y="9136924"/>
            <a:ext cx="12441052" cy="9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Open Sans"/>
              </a:rPr>
              <a:t>Soha sincs késő elkezdeni!!! MOST!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1107023" y="905825"/>
            <a:ext cx="16584225" cy="8540876"/>
          </a:xfrm>
          <a:custGeom>
            <a:avLst/>
            <a:gdLst/>
            <a:ahLst/>
            <a:cxnLst/>
            <a:rect l="l" t="t" r="r" b="b"/>
            <a:pathLst>
              <a:path w="16584225" h="8540876">
                <a:moveTo>
                  <a:pt x="0" y="0"/>
                </a:moveTo>
                <a:lnTo>
                  <a:pt x="16584225" y="0"/>
                </a:lnTo>
                <a:lnTo>
                  <a:pt x="16584225" y="8540876"/>
                </a:lnTo>
                <a:lnTo>
                  <a:pt x="0" y="85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4289958" y="-1177301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077585" y="4457504"/>
            <a:ext cx="2659194" cy="3769477"/>
          </a:xfrm>
          <a:custGeom>
            <a:avLst/>
            <a:gdLst/>
            <a:ahLst/>
            <a:cxnLst/>
            <a:rect l="l" t="t" r="r" b="b"/>
            <a:pathLst>
              <a:path w="2659194" h="3769477">
                <a:moveTo>
                  <a:pt x="2659195" y="0"/>
                </a:moveTo>
                <a:lnTo>
                  <a:pt x="0" y="0"/>
                </a:lnTo>
                <a:lnTo>
                  <a:pt x="0" y="3769477"/>
                </a:lnTo>
                <a:lnTo>
                  <a:pt x="2659195" y="3769477"/>
                </a:lnTo>
                <a:lnTo>
                  <a:pt x="2659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80249">
            <a:off x="3413107" y="975068"/>
            <a:ext cx="2200258" cy="2184257"/>
          </a:xfrm>
          <a:custGeom>
            <a:avLst/>
            <a:gdLst/>
            <a:ahLst/>
            <a:cxnLst/>
            <a:rect l="l" t="t" r="r" b="b"/>
            <a:pathLst>
              <a:path w="2200258" h="2184257">
                <a:moveTo>
                  <a:pt x="0" y="0"/>
                </a:moveTo>
                <a:lnTo>
                  <a:pt x="2200259" y="0"/>
                </a:lnTo>
                <a:lnTo>
                  <a:pt x="2200259" y="2184256"/>
                </a:lnTo>
                <a:lnTo>
                  <a:pt x="0" y="21842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032675" y="1511996"/>
            <a:ext cx="10226625" cy="746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Spórolsz vagy megtakarítasz?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A megtakarítás nem garasoskodás.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"Ha nem tudsz megélni a bevételed 100%-ból, akkor élj meg a 90%-ból!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Még senki sem spórolta gazdagra magát!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Bevétel-kiadás=megtakarítás</a:t>
            </a:r>
          </a:p>
          <a:p>
            <a:pPr marL="1057903" lvl="1" indent="-528951">
              <a:lnSpc>
                <a:spcPts val="4409"/>
              </a:lnSpc>
              <a:buFont typeface="Arial"/>
              <a:buChar char="•"/>
            </a:pPr>
            <a:r>
              <a:rPr lang="en-US" sz="4899">
                <a:solidFill>
                  <a:srgbClr val="51413A"/>
                </a:solidFill>
                <a:latin typeface="Montserrat Bold"/>
              </a:rPr>
              <a:t>A legkönnyebben megkeresett pénz a megtakarított pénz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Nem a mennyiség a lényeg, hanem a szokás!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58135" y="110490"/>
            <a:ext cx="7727013" cy="918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10"/>
              </a:lnSpc>
            </a:pPr>
            <a:r>
              <a:rPr lang="en-US" sz="5700">
                <a:solidFill>
                  <a:srgbClr val="51413A"/>
                </a:solidFill>
                <a:latin typeface="Nunito Bold"/>
              </a:rPr>
              <a:t>3. Takaríts meg!</a:t>
            </a:r>
          </a:p>
        </p:txBody>
      </p:sp>
      <p:sp>
        <p:nvSpPr>
          <p:cNvPr id="9" name="Freeform 9"/>
          <p:cNvSpPr/>
          <p:nvPr/>
        </p:nvSpPr>
        <p:spPr>
          <a:xfrm rot="-537755">
            <a:off x="2064711" y="6014119"/>
            <a:ext cx="1821690" cy="2408485"/>
          </a:xfrm>
          <a:custGeom>
            <a:avLst/>
            <a:gdLst/>
            <a:ahLst/>
            <a:cxnLst/>
            <a:rect l="l" t="t" r="r" b="b"/>
            <a:pathLst>
              <a:path w="1821690" h="2408485">
                <a:moveTo>
                  <a:pt x="0" y="0"/>
                </a:moveTo>
                <a:lnTo>
                  <a:pt x="1821691" y="0"/>
                </a:lnTo>
                <a:lnTo>
                  <a:pt x="1821691" y="2408485"/>
                </a:lnTo>
                <a:lnTo>
                  <a:pt x="0" y="2408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37798" y="5993489"/>
            <a:ext cx="2469385" cy="3264811"/>
          </a:xfrm>
          <a:custGeom>
            <a:avLst/>
            <a:gdLst/>
            <a:ahLst/>
            <a:cxnLst/>
            <a:rect l="l" t="t" r="r" b="b"/>
            <a:pathLst>
              <a:path w="2469385" h="3264811">
                <a:moveTo>
                  <a:pt x="0" y="0"/>
                </a:moveTo>
                <a:lnTo>
                  <a:pt x="2469384" y="0"/>
                </a:lnTo>
                <a:lnTo>
                  <a:pt x="2469384" y="3264811"/>
                </a:lnTo>
                <a:lnTo>
                  <a:pt x="0" y="3264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1107023" y="905825"/>
            <a:ext cx="16584225" cy="8540876"/>
          </a:xfrm>
          <a:custGeom>
            <a:avLst/>
            <a:gdLst/>
            <a:ahLst/>
            <a:cxnLst/>
            <a:rect l="l" t="t" r="r" b="b"/>
            <a:pathLst>
              <a:path w="16584225" h="8540876">
                <a:moveTo>
                  <a:pt x="0" y="0"/>
                </a:moveTo>
                <a:lnTo>
                  <a:pt x="16584225" y="0"/>
                </a:lnTo>
                <a:lnTo>
                  <a:pt x="16584225" y="8540876"/>
                </a:lnTo>
                <a:lnTo>
                  <a:pt x="0" y="85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4289958" y="-1177301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077585" y="4457504"/>
            <a:ext cx="2659194" cy="3769477"/>
          </a:xfrm>
          <a:custGeom>
            <a:avLst/>
            <a:gdLst/>
            <a:ahLst/>
            <a:cxnLst/>
            <a:rect l="l" t="t" r="r" b="b"/>
            <a:pathLst>
              <a:path w="2659194" h="3769477">
                <a:moveTo>
                  <a:pt x="2659195" y="0"/>
                </a:moveTo>
                <a:lnTo>
                  <a:pt x="0" y="0"/>
                </a:lnTo>
                <a:lnTo>
                  <a:pt x="0" y="3769477"/>
                </a:lnTo>
                <a:lnTo>
                  <a:pt x="2659195" y="3769477"/>
                </a:lnTo>
                <a:lnTo>
                  <a:pt x="2659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80249">
            <a:off x="2284600" y="1690661"/>
            <a:ext cx="2200258" cy="2184257"/>
          </a:xfrm>
          <a:custGeom>
            <a:avLst/>
            <a:gdLst/>
            <a:ahLst/>
            <a:cxnLst/>
            <a:rect l="l" t="t" r="r" b="b"/>
            <a:pathLst>
              <a:path w="2200258" h="2184257">
                <a:moveTo>
                  <a:pt x="0" y="0"/>
                </a:moveTo>
                <a:lnTo>
                  <a:pt x="2200259" y="0"/>
                </a:lnTo>
                <a:lnTo>
                  <a:pt x="2200259" y="2184257"/>
                </a:lnTo>
                <a:lnTo>
                  <a:pt x="0" y="2184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13903" y="474345"/>
            <a:ext cx="10226625" cy="947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Tűzz ki célokat!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Először fizess magadnak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Sok kicsi sokra megy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Rejtsd el szem elől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Borítékolás, alszámlák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Robotpilóta - rendszeres átutalás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Tedd félre a bónuszt, plusz pénzt!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Használd ki az adókedvezményeket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Készíts költségvetési tervet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Gyomláld ki a felesleges vagy nélkülözhető kiadásokat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Évesítsd az apróbb kiadásaidat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Fordítsd át órabérre</a:t>
            </a:r>
          </a:p>
          <a:p>
            <a:pPr marL="993135" lvl="1" indent="-496567">
              <a:lnSpc>
                <a:spcPts val="4139"/>
              </a:lnSpc>
              <a:buFont typeface="Arial"/>
              <a:buChar char="•"/>
            </a:pPr>
            <a:r>
              <a:rPr lang="en-US" sz="4599">
                <a:solidFill>
                  <a:srgbClr val="51413A"/>
                </a:solidFill>
                <a:latin typeface="Montserrat Bold"/>
              </a:rPr>
              <a:t>Kerüld az impulzusvásárlást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39607" y="21590"/>
            <a:ext cx="3397172" cy="108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09"/>
              </a:lnSpc>
            </a:pPr>
            <a:r>
              <a:rPr lang="en-US" sz="6699">
                <a:solidFill>
                  <a:srgbClr val="51413A"/>
                </a:solidFill>
                <a:latin typeface="Nunito Bold"/>
              </a:rPr>
              <a:t>Tippek!</a:t>
            </a:r>
          </a:p>
        </p:txBody>
      </p:sp>
      <p:sp>
        <p:nvSpPr>
          <p:cNvPr id="9" name="Freeform 9"/>
          <p:cNvSpPr/>
          <p:nvPr/>
        </p:nvSpPr>
        <p:spPr>
          <a:xfrm rot="-537755">
            <a:off x="2064711" y="6014119"/>
            <a:ext cx="1821690" cy="2408485"/>
          </a:xfrm>
          <a:custGeom>
            <a:avLst/>
            <a:gdLst/>
            <a:ahLst/>
            <a:cxnLst/>
            <a:rect l="l" t="t" r="r" b="b"/>
            <a:pathLst>
              <a:path w="1821690" h="2408485">
                <a:moveTo>
                  <a:pt x="0" y="0"/>
                </a:moveTo>
                <a:lnTo>
                  <a:pt x="1821691" y="0"/>
                </a:lnTo>
                <a:lnTo>
                  <a:pt x="1821691" y="2408485"/>
                </a:lnTo>
                <a:lnTo>
                  <a:pt x="0" y="2408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37798" y="5993489"/>
            <a:ext cx="2469385" cy="3264811"/>
          </a:xfrm>
          <a:custGeom>
            <a:avLst/>
            <a:gdLst/>
            <a:ahLst/>
            <a:cxnLst/>
            <a:rect l="l" t="t" r="r" b="b"/>
            <a:pathLst>
              <a:path w="2469385" h="3264811">
                <a:moveTo>
                  <a:pt x="0" y="0"/>
                </a:moveTo>
                <a:lnTo>
                  <a:pt x="2469384" y="0"/>
                </a:lnTo>
                <a:lnTo>
                  <a:pt x="2469384" y="3264811"/>
                </a:lnTo>
                <a:lnTo>
                  <a:pt x="0" y="3264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0" y="9019277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83789" y="1480441"/>
            <a:ext cx="4818341" cy="7227808"/>
          </a:xfrm>
          <a:custGeom>
            <a:avLst/>
            <a:gdLst/>
            <a:ahLst/>
            <a:cxnLst/>
            <a:rect l="l" t="t" r="r" b="b"/>
            <a:pathLst>
              <a:path w="4818341" h="7227808">
                <a:moveTo>
                  <a:pt x="0" y="0"/>
                </a:moveTo>
                <a:lnTo>
                  <a:pt x="4818341" y="0"/>
                </a:lnTo>
                <a:lnTo>
                  <a:pt x="4818341" y="7227808"/>
                </a:lnTo>
                <a:lnTo>
                  <a:pt x="0" y="7227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42" b="-23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30151" y="5765321"/>
            <a:ext cx="4982127" cy="2852108"/>
          </a:xfrm>
          <a:custGeom>
            <a:avLst/>
            <a:gdLst/>
            <a:ahLst/>
            <a:cxnLst/>
            <a:rect l="l" t="t" r="r" b="b"/>
            <a:pathLst>
              <a:path w="4982127" h="2852108">
                <a:moveTo>
                  <a:pt x="0" y="0"/>
                </a:moveTo>
                <a:lnTo>
                  <a:pt x="4982127" y="0"/>
                </a:lnTo>
                <a:lnTo>
                  <a:pt x="4982127" y="2852107"/>
                </a:lnTo>
                <a:lnTo>
                  <a:pt x="0" y="28521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64643" y="169648"/>
            <a:ext cx="12358715" cy="85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3"/>
              </a:lnSpc>
            </a:pPr>
            <a:r>
              <a:rPr lang="en-US" sz="5994" spc="87">
                <a:solidFill>
                  <a:srgbClr val="FFFFFF"/>
                </a:solidFill>
                <a:latin typeface="Montserrat"/>
              </a:rPr>
              <a:t>Ki vagyok én?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19071" y="2124971"/>
            <a:ext cx="5804286" cy="323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2"/>
              </a:lnSpc>
            </a:pPr>
            <a:r>
              <a:rPr lang="en-US" sz="4252" spc="59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4252" spc="59">
                <a:solidFill>
                  <a:srgbClr val="000000"/>
                </a:solidFill>
                <a:latin typeface="Montserrat"/>
              </a:rPr>
              <a:t>Hamar Márta</a:t>
            </a:r>
          </a:p>
          <a:p>
            <a:pPr algn="l">
              <a:lnSpc>
                <a:spcPts val="5102"/>
              </a:lnSpc>
            </a:pPr>
            <a:endParaRPr lang="en-US" sz="4252" spc="59">
              <a:solidFill>
                <a:srgbClr val="000000"/>
              </a:solidFill>
              <a:latin typeface="Montserrat"/>
            </a:endParaRPr>
          </a:p>
          <a:p>
            <a:pPr algn="l">
              <a:lnSpc>
                <a:spcPts val="5102"/>
              </a:lnSpc>
            </a:pPr>
            <a:r>
              <a:rPr lang="en-US" sz="4252" spc="60">
                <a:solidFill>
                  <a:srgbClr val="000000"/>
                </a:solidFill>
                <a:latin typeface="Montserrat"/>
              </a:rPr>
              <a:t>- nyelvtanár</a:t>
            </a:r>
          </a:p>
          <a:p>
            <a:pPr algn="l">
              <a:lnSpc>
                <a:spcPts val="5102"/>
              </a:lnSpc>
            </a:pPr>
            <a:r>
              <a:rPr lang="en-US" sz="4252" spc="60">
                <a:solidFill>
                  <a:srgbClr val="000000"/>
                </a:solidFill>
                <a:latin typeface="Montserrat"/>
              </a:rPr>
              <a:t>- coach</a:t>
            </a:r>
          </a:p>
          <a:p>
            <a:pPr algn="l">
              <a:lnSpc>
                <a:spcPts val="5102"/>
              </a:lnSpc>
            </a:pPr>
            <a:r>
              <a:rPr lang="en-US" sz="4252" spc="60">
                <a:solidFill>
                  <a:srgbClr val="000000"/>
                </a:solidFill>
                <a:latin typeface="Montserrat"/>
              </a:rPr>
              <a:t>- pénzügyi mentor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21474" y="9153525"/>
            <a:ext cx="12257088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000000"/>
                </a:solidFill>
                <a:latin typeface="Open Sans"/>
              </a:rPr>
              <a:t>Tudatos jelenlét túra coaching, Életiskola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5740947" y="6379995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049102">
            <a:off x="-5247778" y="-3348443"/>
            <a:ext cx="11082341" cy="8059884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2440140" y="3515674"/>
            <a:ext cx="13560673" cy="6983747"/>
          </a:xfrm>
          <a:custGeom>
            <a:avLst/>
            <a:gdLst/>
            <a:ahLst/>
            <a:cxnLst/>
            <a:rect l="l" t="t" r="r" b="b"/>
            <a:pathLst>
              <a:path w="13560673" h="6983747">
                <a:moveTo>
                  <a:pt x="0" y="0"/>
                </a:moveTo>
                <a:lnTo>
                  <a:pt x="13560673" y="0"/>
                </a:lnTo>
                <a:lnTo>
                  <a:pt x="13560673" y="6983747"/>
                </a:lnTo>
                <a:lnTo>
                  <a:pt x="0" y="69837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17718">
            <a:off x="1464792" y="2369921"/>
            <a:ext cx="2190780" cy="2039417"/>
          </a:xfrm>
          <a:custGeom>
            <a:avLst/>
            <a:gdLst/>
            <a:ahLst/>
            <a:cxnLst/>
            <a:rect l="l" t="t" r="r" b="b"/>
            <a:pathLst>
              <a:path w="2190780" h="2039417">
                <a:moveTo>
                  <a:pt x="0" y="0"/>
                </a:moveTo>
                <a:lnTo>
                  <a:pt x="2190780" y="0"/>
                </a:lnTo>
                <a:lnTo>
                  <a:pt x="2190780" y="2039417"/>
                </a:lnTo>
                <a:lnTo>
                  <a:pt x="0" y="203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6643" y="6901717"/>
            <a:ext cx="1599454" cy="3665416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6"/>
                </a:lnTo>
                <a:lnTo>
                  <a:pt x="0" y="3665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73690">
            <a:off x="14428030" y="853375"/>
            <a:ext cx="1645125" cy="2175045"/>
          </a:xfrm>
          <a:custGeom>
            <a:avLst/>
            <a:gdLst/>
            <a:ahLst/>
            <a:cxnLst/>
            <a:rect l="l" t="t" r="r" b="b"/>
            <a:pathLst>
              <a:path w="1645125" h="2175045">
                <a:moveTo>
                  <a:pt x="0" y="0"/>
                </a:moveTo>
                <a:lnTo>
                  <a:pt x="1645125" y="0"/>
                </a:lnTo>
                <a:lnTo>
                  <a:pt x="1645125" y="2175045"/>
                </a:lnTo>
                <a:lnTo>
                  <a:pt x="0" y="2175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2110">
            <a:off x="15250592" y="2638115"/>
            <a:ext cx="1919125" cy="2720409"/>
          </a:xfrm>
          <a:custGeom>
            <a:avLst/>
            <a:gdLst/>
            <a:ahLst/>
            <a:cxnLst/>
            <a:rect l="l" t="t" r="r" b="b"/>
            <a:pathLst>
              <a:path w="1919125" h="2720409">
                <a:moveTo>
                  <a:pt x="0" y="0"/>
                </a:moveTo>
                <a:lnTo>
                  <a:pt x="1919126" y="0"/>
                </a:lnTo>
                <a:lnTo>
                  <a:pt x="1919126" y="2720409"/>
                </a:lnTo>
                <a:lnTo>
                  <a:pt x="0" y="27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06678" y="8312938"/>
            <a:ext cx="2363405" cy="1890724"/>
          </a:xfrm>
          <a:custGeom>
            <a:avLst/>
            <a:gdLst/>
            <a:ahLst/>
            <a:cxnLst/>
            <a:rect l="l" t="t" r="r" b="b"/>
            <a:pathLst>
              <a:path w="2363405" h="1890724">
                <a:moveTo>
                  <a:pt x="0" y="0"/>
                </a:moveTo>
                <a:lnTo>
                  <a:pt x="2363404" y="0"/>
                </a:lnTo>
                <a:lnTo>
                  <a:pt x="2363404" y="1890724"/>
                </a:lnTo>
                <a:lnTo>
                  <a:pt x="0" y="1890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361380" y="251392"/>
            <a:ext cx="9952270" cy="995227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361380" y="194242"/>
            <a:ext cx="12627000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0"/>
              </a:lnSpc>
            </a:pPr>
            <a:r>
              <a:rPr lang="en-US" sz="5700">
                <a:solidFill>
                  <a:srgbClr val="51413A"/>
                </a:solidFill>
                <a:latin typeface="Nunito Bold Bold"/>
              </a:rPr>
              <a:t>Hogyan állj ellent a fogyasztói társadalom csábításainak?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91313" y="2443880"/>
            <a:ext cx="11505375" cy="164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6"/>
              </a:lnSpc>
            </a:pPr>
            <a:r>
              <a:rPr lang="en-US" sz="4706">
                <a:solidFill>
                  <a:srgbClr val="51413A"/>
                </a:solidFill>
                <a:latin typeface="Montserrat Bold"/>
              </a:rPr>
              <a:t>Attól még senki sem gazdagodott meg, hogy lemásolta mások költési szokásait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66105" y="4490110"/>
            <a:ext cx="12484487" cy="537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4" lvl="1" indent="-507362">
              <a:lnSpc>
                <a:spcPts val="4229"/>
              </a:lnSpc>
              <a:buFont typeface="Arial"/>
              <a:buChar char="•"/>
            </a:pPr>
            <a:r>
              <a:rPr lang="en-US" sz="4699">
                <a:solidFill>
                  <a:srgbClr val="51413A"/>
                </a:solidFill>
                <a:latin typeface="Montserrat Bold"/>
              </a:rPr>
              <a:t>Valóban szükségem van erre?</a:t>
            </a:r>
          </a:p>
          <a:p>
            <a:pPr marL="1014724" lvl="1" indent="-507362">
              <a:lnSpc>
                <a:spcPts val="4229"/>
              </a:lnSpc>
              <a:buFont typeface="Arial"/>
              <a:buChar char="•"/>
            </a:pPr>
            <a:r>
              <a:rPr lang="en-US" sz="4699">
                <a:solidFill>
                  <a:srgbClr val="51413A"/>
                </a:solidFill>
                <a:latin typeface="Montserrat Bold"/>
              </a:rPr>
              <a:t>Miért kell nekem ez a dolog?</a:t>
            </a:r>
          </a:p>
          <a:p>
            <a:pPr marL="1014724" lvl="1" indent="-507362">
              <a:lnSpc>
                <a:spcPts val="4229"/>
              </a:lnSpc>
              <a:buFont typeface="Arial"/>
              <a:buChar char="•"/>
            </a:pPr>
            <a:r>
              <a:rPr lang="en-US" sz="4699">
                <a:solidFill>
                  <a:srgbClr val="51413A"/>
                </a:solidFill>
                <a:latin typeface="Montserrat Bold"/>
              </a:rPr>
              <a:t>Megéri ennyit fizetnem érte?</a:t>
            </a:r>
          </a:p>
          <a:p>
            <a:pPr marL="1014724" lvl="1" indent="-507362">
              <a:lnSpc>
                <a:spcPts val="4229"/>
              </a:lnSpc>
              <a:buFont typeface="Arial"/>
              <a:buChar char="•"/>
            </a:pPr>
            <a:r>
              <a:rPr lang="en-US" sz="4699">
                <a:solidFill>
                  <a:srgbClr val="51413A"/>
                </a:solidFill>
                <a:latin typeface="Montserrat Bold"/>
              </a:rPr>
              <a:t>“Akcióhős”</a:t>
            </a:r>
          </a:p>
          <a:p>
            <a:pPr marL="1014724" lvl="1" indent="-507362">
              <a:lnSpc>
                <a:spcPts val="4229"/>
              </a:lnSpc>
              <a:buFont typeface="Arial"/>
              <a:buChar char="•"/>
            </a:pPr>
            <a:r>
              <a:rPr lang="en-US" sz="4699">
                <a:solidFill>
                  <a:srgbClr val="51413A"/>
                </a:solidFill>
                <a:latin typeface="Montserrat Bold"/>
              </a:rPr>
              <a:t>Várj pár napot a vásárlással!</a:t>
            </a:r>
          </a:p>
          <a:p>
            <a:pPr marL="1014724" lvl="1" indent="-507362">
              <a:lnSpc>
                <a:spcPts val="4229"/>
              </a:lnSpc>
              <a:buFont typeface="Arial"/>
              <a:buChar char="•"/>
            </a:pPr>
            <a:r>
              <a:rPr lang="en-US" sz="4699">
                <a:solidFill>
                  <a:srgbClr val="51413A"/>
                </a:solidFill>
                <a:latin typeface="Montserrat Bold"/>
              </a:rPr>
              <a:t>Tényleg szükségem van ennyi gyógyszerre?</a:t>
            </a:r>
          </a:p>
          <a:p>
            <a:pPr marL="1014724" lvl="1" indent="-507362">
              <a:lnSpc>
                <a:spcPts val="4229"/>
              </a:lnSpc>
              <a:buFont typeface="Arial"/>
              <a:buChar char="•"/>
            </a:pPr>
            <a:r>
              <a:rPr lang="en-US" sz="4699">
                <a:solidFill>
                  <a:srgbClr val="51413A"/>
                </a:solidFill>
                <a:latin typeface="Montserrat Bold"/>
              </a:rPr>
              <a:t>Nem mindig az olcsónak tűnő az olcsó</a:t>
            </a:r>
          </a:p>
          <a:p>
            <a:pPr marL="1014724" lvl="1" indent="-507362">
              <a:lnSpc>
                <a:spcPts val="4229"/>
              </a:lnSpc>
              <a:buFont typeface="Arial"/>
              <a:buChar char="•"/>
            </a:pPr>
            <a:r>
              <a:rPr lang="en-US" sz="4699">
                <a:solidFill>
                  <a:srgbClr val="51413A"/>
                </a:solidFill>
                <a:latin typeface="Montserrat Bold"/>
              </a:rPr>
              <a:t>Védekezz a csalók ellen!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1107023" y="905825"/>
            <a:ext cx="16584225" cy="8540876"/>
          </a:xfrm>
          <a:custGeom>
            <a:avLst/>
            <a:gdLst/>
            <a:ahLst/>
            <a:cxnLst/>
            <a:rect l="l" t="t" r="r" b="b"/>
            <a:pathLst>
              <a:path w="16584225" h="8540876">
                <a:moveTo>
                  <a:pt x="0" y="0"/>
                </a:moveTo>
                <a:lnTo>
                  <a:pt x="16584225" y="0"/>
                </a:lnTo>
                <a:lnTo>
                  <a:pt x="16584225" y="8540876"/>
                </a:lnTo>
                <a:lnTo>
                  <a:pt x="0" y="85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4289958" y="-1177301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394560"/>
            <a:ext cx="8760800" cy="6570600"/>
          </a:xfrm>
          <a:custGeom>
            <a:avLst/>
            <a:gdLst/>
            <a:ahLst/>
            <a:cxnLst/>
            <a:rect l="l" t="t" r="r" b="b"/>
            <a:pathLst>
              <a:path w="8760800" h="6570600">
                <a:moveTo>
                  <a:pt x="0" y="0"/>
                </a:moveTo>
                <a:lnTo>
                  <a:pt x="8760800" y="0"/>
                </a:lnTo>
                <a:lnTo>
                  <a:pt x="8760800" y="6570600"/>
                </a:lnTo>
                <a:lnTo>
                  <a:pt x="0" y="6570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84048" y="3075552"/>
            <a:ext cx="9729865" cy="690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61" lvl="1" indent="-572130">
              <a:lnSpc>
                <a:spcPts val="4769"/>
              </a:lnSpc>
              <a:buFont typeface="Arial"/>
              <a:buChar char="•"/>
            </a:pPr>
            <a:r>
              <a:rPr lang="en-US" sz="5299">
                <a:solidFill>
                  <a:srgbClr val="51413A"/>
                </a:solidFill>
                <a:latin typeface="Montserrat Bold"/>
              </a:rPr>
              <a:t>Rövid, közép- és hosszútávú befektetések?</a:t>
            </a:r>
          </a:p>
          <a:p>
            <a:pPr>
              <a:lnSpc>
                <a:spcPts val="4769"/>
              </a:lnSpc>
            </a:pPr>
            <a:endParaRPr lang="en-US" sz="5299">
              <a:solidFill>
                <a:srgbClr val="51413A"/>
              </a:solidFill>
              <a:latin typeface="Montserrat Bold"/>
            </a:endParaRPr>
          </a:p>
          <a:p>
            <a:pPr marL="1187440" lvl="1" indent="-593720">
              <a:lnSpc>
                <a:spcPts val="4949"/>
              </a:lnSpc>
              <a:buFont typeface="Arial"/>
              <a:buChar char="•"/>
            </a:pPr>
            <a:r>
              <a:rPr lang="en-US" sz="5499">
                <a:solidFill>
                  <a:srgbClr val="51413A"/>
                </a:solidFill>
                <a:latin typeface="Montserrat Bold"/>
              </a:rPr>
              <a:t>Mi a pénzügyi cél?</a:t>
            </a:r>
          </a:p>
          <a:p>
            <a:pPr>
              <a:lnSpc>
                <a:spcPts val="5219"/>
              </a:lnSpc>
            </a:pPr>
            <a:endParaRPr lang="en-US" sz="5499">
              <a:solidFill>
                <a:srgbClr val="51413A"/>
              </a:solidFill>
              <a:latin typeface="Montserrat Bold"/>
            </a:endParaRPr>
          </a:p>
          <a:p>
            <a:pPr marL="1165850" lvl="1" indent="-582925">
              <a:lnSpc>
                <a:spcPts val="4859"/>
              </a:lnSpc>
              <a:buFont typeface="Arial"/>
              <a:buChar char="•"/>
            </a:pPr>
            <a:r>
              <a:rPr lang="en-US" sz="5399">
                <a:solidFill>
                  <a:srgbClr val="51413A"/>
                </a:solidFill>
                <a:latin typeface="Montserrat Bold"/>
              </a:rPr>
              <a:t>“Ne tarts minden tojást egy szakajtóban!”</a:t>
            </a:r>
          </a:p>
          <a:p>
            <a:pPr>
              <a:lnSpc>
                <a:spcPts val="5309"/>
              </a:lnSpc>
            </a:pPr>
            <a:endParaRPr lang="en-US" sz="5399">
              <a:solidFill>
                <a:srgbClr val="51413A"/>
              </a:solidFill>
              <a:latin typeface="Montserrat Bold"/>
            </a:endParaRPr>
          </a:p>
          <a:p>
            <a:pPr marL="1230619" lvl="1" indent="-615309">
              <a:lnSpc>
                <a:spcPts val="5129"/>
              </a:lnSpc>
              <a:buFont typeface="Arial"/>
              <a:buChar char="•"/>
            </a:pPr>
            <a:r>
              <a:rPr lang="en-US" sz="5699">
                <a:solidFill>
                  <a:srgbClr val="51413A"/>
                </a:solidFill>
                <a:latin typeface="Montserrat Bold"/>
              </a:rPr>
              <a:t>Kockázat, hozam, likviditás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53883" y="1496163"/>
            <a:ext cx="10820870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19"/>
              </a:lnSpc>
            </a:pPr>
            <a:r>
              <a:rPr lang="en-US" sz="6399">
                <a:solidFill>
                  <a:srgbClr val="51413A"/>
                </a:solidFill>
                <a:latin typeface="Nunito Bold"/>
              </a:rPr>
              <a:t>4. Fektess be! -ÖNISMERET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1107023" y="905825"/>
            <a:ext cx="16584225" cy="8540876"/>
          </a:xfrm>
          <a:custGeom>
            <a:avLst/>
            <a:gdLst/>
            <a:ahLst/>
            <a:cxnLst/>
            <a:rect l="l" t="t" r="r" b="b"/>
            <a:pathLst>
              <a:path w="16584225" h="8540876">
                <a:moveTo>
                  <a:pt x="0" y="0"/>
                </a:moveTo>
                <a:lnTo>
                  <a:pt x="16584225" y="0"/>
                </a:lnTo>
                <a:lnTo>
                  <a:pt x="16584225" y="8540876"/>
                </a:lnTo>
                <a:lnTo>
                  <a:pt x="0" y="85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4289958" y="-1177301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6628" y="4443742"/>
            <a:ext cx="7633090" cy="5157107"/>
          </a:xfrm>
          <a:custGeom>
            <a:avLst/>
            <a:gdLst/>
            <a:ahLst/>
            <a:cxnLst/>
            <a:rect l="l" t="t" r="r" b="b"/>
            <a:pathLst>
              <a:path w="7633090" h="5157107">
                <a:moveTo>
                  <a:pt x="0" y="0"/>
                </a:moveTo>
                <a:lnTo>
                  <a:pt x="7633090" y="0"/>
                </a:lnTo>
                <a:lnTo>
                  <a:pt x="7633090" y="5157107"/>
                </a:lnTo>
                <a:lnTo>
                  <a:pt x="0" y="51571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59058" y="2188210"/>
            <a:ext cx="15228942" cy="194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6"/>
              </a:lnSpc>
            </a:pPr>
            <a:r>
              <a:rPr lang="en-US" sz="5507">
                <a:solidFill>
                  <a:srgbClr val="51413A"/>
                </a:solidFill>
                <a:latin typeface="Montserrat Bold"/>
              </a:rPr>
              <a:t>Két alaphiedelem:</a:t>
            </a:r>
          </a:p>
          <a:p>
            <a:pPr>
              <a:lnSpc>
                <a:spcPts val="4956"/>
              </a:lnSpc>
            </a:pPr>
            <a:r>
              <a:rPr lang="en-US" sz="5507">
                <a:solidFill>
                  <a:srgbClr val="51413A"/>
                </a:solidFill>
                <a:latin typeface="Montserrat Bold"/>
              </a:rPr>
              <a:t>1.gazdagnak kell lenni hozzá</a:t>
            </a:r>
          </a:p>
          <a:p>
            <a:pPr>
              <a:lnSpc>
                <a:spcPts val="4956"/>
              </a:lnSpc>
            </a:pPr>
            <a:r>
              <a:rPr lang="en-US" sz="5507">
                <a:solidFill>
                  <a:srgbClr val="51413A"/>
                </a:solidFill>
                <a:latin typeface="Montserrat Bold"/>
              </a:rPr>
              <a:t>2.kiemelkedő intelligencia szükséges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13743" y="-45085"/>
            <a:ext cx="16155827" cy="208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</a:pPr>
            <a:r>
              <a:rPr lang="en-US" sz="6399">
                <a:solidFill>
                  <a:srgbClr val="51413A"/>
                </a:solidFill>
                <a:latin typeface="Nunito Bold Bold"/>
              </a:rPr>
              <a:t>Már a pénz értékének megőrzéséhez is be kell fektetni!!!!!!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9718" y="4310432"/>
            <a:ext cx="9394941" cy="5976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3"/>
              </a:lnSpc>
            </a:pPr>
            <a:r>
              <a:rPr lang="en-US" sz="5203">
                <a:solidFill>
                  <a:srgbClr val="51413A"/>
                </a:solidFill>
                <a:latin typeface="Montserrat Bold"/>
              </a:rPr>
              <a:t>A valóság: </a:t>
            </a:r>
          </a:p>
          <a:p>
            <a:pPr>
              <a:lnSpc>
                <a:spcPts val="4683"/>
              </a:lnSpc>
            </a:pPr>
            <a:r>
              <a:rPr lang="en-US" sz="5203">
                <a:solidFill>
                  <a:srgbClr val="51413A"/>
                </a:solidFill>
                <a:latin typeface="Montserrat Bold"/>
              </a:rPr>
              <a:t>Némi pénz és tudatosság</a:t>
            </a:r>
          </a:p>
          <a:p>
            <a:pPr>
              <a:lnSpc>
                <a:spcPts val="4683"/>
              </a:lnSpc>
            </a:pPr>
            <a:endParaRPr lang="en-US" sz="5203">
              <a:solidFill>
                <a:srgbClr val="51413A"/>
              </a:solidFill>
              <a:latin typeface="Montserrat Bold"/>
            </a:endParaRPr>
          </a:p>
          <a:p>
            <a:pPr>
              <a:lnSpc>
                <a:spcPts val="4683"/>
              </a:lnSpc>
            </a:pPr>
            <a:r>
              <a:rPr lang="en-US" sz="5203">
                <a:solidFill>
                  <a:srgbClr val="51413A"/>
                </a:solidFill>
                <a:latin typeface="Montserrat Bold"/>
              </a:rPr>
              <a:t>Hungarikum: </a:t>
            </a:r>
          </a:p>
          <a:p>
            <a:pPr marL="1123502" lvl="1" indent="-561751">
              <a:lnSpc>
                <a:spcPts val="4683"/>
              </a:lnSpc>
              <a:buFont typeface="Arial"/>
              <a:buChar char="•"/>
            </a:pPr>
            <a:r>
              <a:rPr lang="en-US" sz="5203">
                <a:solidFill>
                  <a:srgbClr val="51413A"/>
                </a:solidFill>
                <a:latin typeface="Montserrat Bold"/>
              </a:rPr>
              <a:t>készpénz</a:t>
            </a:r>
          </a:p>
          <a:p>
            <a:pPr marL="1123502" lvl="1" indent="-561751">
              <a:lnSpc>
                <a:spcPts val="4683"/>
              </a:lnSpc>
              <a:buFont typeface="Arial"/>
              <a:buChar char="•"/>
            </a:pPr>
            <a:r>
              <a:rPr lang="en-US" sz="5203">
                <a:solidFill>
                  <a:srgbClr val="51413A"/>
                </a:solidFill>
                <a:latin typeface="Montserrat Bold"/>
              </a:rPr>
              <a:t>bankbetét/ államkötvény</a:t>
            </a:r>
          </a:p>
          <a:p>
            <a:pPr marL="1123502" lvl="1" indent="-561751">
              <a:lnSpc>
                <a:spcPts val="4683"/>
              </a:lnSpc>
              <a:buFont typeface="Arial"/>
              <a:buChar char="•"/>
            </a:pPr>
            <a:r>
              <a:rPr lang="en-US" sz="5203">
                <a:solidFill>
                  <a:srgbClr val="51413A"/>
                </a:solidFill>
                <a:latin typeface="Montserrat Bold"/>
              </a:rPr>
              <a:t>ingatlan</a:t>
            </a:r>
          </a:p>
          <a:p>
            <a:pPr>
              <a:lnSpc>
                <a:spcPts val="4683"/>
              </a:lnSpc>
            </a:pPr>
            <a:endParaRPr lang="en-US" sz="5203">
              <a:solidFill>
                <a:srgbClr val="51413A"/>
              </a:solidFill>
              <a:latin typeface="Montserrat Bold"/>
            </a:endParaRPr>
          </a:p>
          <a:p>
            <a:pPr>
              <a:lnSpc>
                <a:spcPts val="4683"/>
              </a:lnSpc>
            </a:pPr>
            <a:r>
              <a:rPr lang="en-US" sz="5203">
                <a:solidFill>
                  <a:srgbClr val="51413A"/>
                </a:solidFill>
                <a:latin typeface="Montserrat Bold"/>
              </a:rPr>
              <a:t>Az infláció felemészti!!!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1107023" y="563277"/>
            <a:ext cx="16584225" cy="8540876"/>
          </a:xfrm>
          <a:custGeom>
            <a:avLst/>
            <a:gdLst/>
            <a:ahLst/>
            <a:cxnLst/>
            <a:rect l="l" t="t" r="r" b="b"/>
            <a:pathLst>
              <a:path w="16584225" h="8540876">
                <a:moveTo>
                  <a:pt x="0" y="0"/>
                </a:moveTo>
                <a:lnTo>
                  <a:pt x="16584225" y="0"/>
                </a:lnTo>
                <a:lnTo>
                  <a:pt x="16584225" y="8540875"/>
                </a:lnTo>
                <a:lnTo>
                  <a:pt x="0" y="8540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4289958" y="-1177301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4095" y="4394560"/>
            <a:ext cx="7023451" cy="4863740"/>
          </a:xfrm>
          <a:custGeom>
            <a:avLst/>
            <a:gdLst/>
            <a:ahLst/>
            <a:cxnLst/>
            <a:rect l="l" t="t" r="r" b="b"/>
            <a:pathLst>
              <a:path w="7023451" h="4863740">
                <a:moveTo>
                  <a:pt x="0" y="0"/>
                </a:moveTo>
                <a:lnTo>
                  <a:pt x="7023451" y="0"/>
                </a:lnTo>
                <a:lnTo>
                  <a:pt x="7023451" y="4863740"/>
                </a:lnTo>
                <a:lnTo>
                  <a:pt x="0" y="48637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939947" y="962025"/>
            <a:ext cx="12851583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19"/>
              </a:lnSpc>
            </a:pPr>
            <a:r>
              <a:rPr lang="en-US" sz="6399">
                <a:solidFill>
                  <a:srgbClr val="51413A"/>
                </a:solidFill>
                <a:latin typeface="Nunito Bold Bold"/>
              </a:rPr>
              <a:t>Spekuláció vs. befektetés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81340" y="2223238"/>
            <a:ext cx="14243819" cy="1530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0"/>
              </a:lnSpc>
            </a:pPr>
            <a:r>
              <a:rPr lang="en-US" sz="4700">
                <a:solidFill>
                  <a:srgbClr val="51413A"/>
                </a:solidFill>
                <a:latin typeface="Nunito Bold Bold"/>
              </a:rPr>
              <a:t>Spekuláció: egy valószínűleg sikertelen kísérlet arra, hogy a kevés pénzből sok legyen.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35731" y="4346935"/>
            <a:ext cx="9008771" cy="3074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0"/>
              </a:lnSpc>
            </a:pPr>
            <a:r>
              <a:rPr lang="en-US" sz="4700">
                <a:solidFill>
                  <a:srgbClr val="51413A"/>
                </a:solidFill>
                <a:latin typeface="Nunito Bold Bold"/>
              </a:rPr>
              <a:t>Befektetés: egy olyan - várhatóan sikeres- erőfeszítés, amely megakadályozza, hogy a sok pénzből kevés legyen.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1151366" y="563277"/>
            <a:ext cx="16584225" cy="8540876"/>
          </a:xfrm>
          <a:custGeom>
            <a:avLst/>
            <a:gdLst/>
            <a:ahLst/>
            <a:cxnLst/>
            <a:rect l="l" t="t" r="r" b="b"/>
            <a:pathLst>
              <a:path w="16584225" h="8540876">
                <a:moveTo>
                  <a:pt x="0" y="0"/>
                </a:moveTo>
                <a:lnTo>
                  <a:pt x="16584225" y="0"/>
                </a:lnTo>
                <a:lnTo>
                  <a:pt x="16584225" y="8540875"/>
                </a:lnTo>
                <a:lnTo>
                  <a:pt x="0" y="8540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4289958" y="-1177301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6628" y="4201457"/>
            <a:ext cx="7585265" cy="5056843"/>
          </a:xfrm>
          <a:custGeom>
            <a:avLst/>
            <a:gdLst/>
            <a:ahLst/>
            <a:cxnLst/>
            <a:rect l="l" t="t" r="r" b="b"/>
            <a:pathLst>
              <a:path w="7585265" h="5056843">
                <a:moveTo>
                  <a:pt x="0" y="0"/>
                </a:moveTo>
                <a:lnTo>
                  <a:pt x="7585265" y="0"/>
                </a:lnTo>
                <a:lnTo>
                  <a:pt x="7585265" y="5056843"/>
                </a:lnTo>
                <a:lnTo>
                  <a:pt x="0" y="50568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89455" y="1109345"/>
            <a:ext cx="14728420" cy="290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6"/>
              </a:lnSpc>
            </a:pPr>
            <a:r>
              <a:rPr lang="en-US" sz="5007">
                <a:solidFill>
                  <a:srgbClr val="51413A"/>
                </a:solidFill>
                <a:latin typeface="Montserrat Bold"/>
              </a:rPr>
              <a:t>Állami nyugdíj 1928 óta van Magyarországon</a:t>
            </a:r>
          </a:p>
          <a:p>
            <a:pPr>
              <a:lnSpc>
                <a:spcPts val="4506"/>
              </a:lnSpc>
            </a:pPr>
            <a:endParaRPr lang="en-US" sz="5007">
              <a:solidFill>
                <a:srgbClr val="51413A"/>
              </a:solidFill>
              <a:latin typeface="Montserrat Bold"/>
            </a:endParaRPr>
          </a:p>
          <a:p>
            <a:pPr>
              <a:lnSpc>
                <a:spcPts val="4506"/>
              </a:lnSpc>
            </a:pPr>
            <a:r>
              <a:rPr lang="en-US" sz="5007">
                <a:solidFill>
                  <a:srgbClr val="51413A"/>
                </a:solidFill>
                <a:latin typeface="Montserrat Bold"/>
              </a:rPr>
              <a:t>Felosztó-kirovó rendszer, lehetetlen a fenntartása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47404" y="-66675"/>
            <a:ext cx="13170471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19"/>
              </a:lnSpc>
            </a:pPr>
            <a:r>
              <a:rPr lang="en-US" sz="6399">
                <a:solidFill>
                  <a:srgbClr val="51413A"/>
                </a:solidFill>
                <a:latin typeface="Nunito Bold Bold"/>
              </a:rPr>
              <a:t>Nyugdíj célú megtakarítás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35440" y="3738203"/>
            <a:ext cx="11752560" cy="2333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6"/>
              </a:lnSpc>
            </a:pPr>
            <a:r>
              <a:rPr lang="en-US" sz="5007">
                <a:solidFill>
                  <a:srgbClr val="51413A"/>
                </a:solidFill>
                <a:latin typeface="Montserrat Bold"/>
              </a:rPr>
              <a:t>Probléma:</a:t>
            </a:r>
          </a:p>
          <a:p>
            <a:pPr marL="1081049" lvl="1" indent="-540524">
              <a:lnSpc>
                <a:spcPts val="4506"/>
              </a:lnSpc>
              <a:buFont typeface="Arial"/>
              <a:buChar char="•"/>
            </a:pPr>
            <a:r>
              <a:rPr lang="en-US" sz="5007">
                <a:solidFill>
                  <a:srgbClr val="51413A"/>
                </a:solidFill>
                <a:latin typeface="Montserrat Bold"/>
              </a:rPr>
              <a:t>a várható életkor növekedése</a:t>
            </a:r>
          </a:p>
          <a:p>
            <a:pPr marL="1081049" lvl="1" indent="-540524">
              <a:lnSpc>
                <a:spcPts val="4506"/>
              </a:lnSpc>
              <a:buFont typeface="Arial"/>
              <a:buChar char="•"/>
            </a:pPr>
            <a:r>
              <a:rPr lang="en-US" sz="5007">
                <a:solidFill>
                  <a:srgbClr val="51413A"/>
                </a:solidFill>
                <a:latin typeface="Montserrat Bold"/>
              </a:rPr>
              <a:t>a népesség csökkenése</a:t>
            </a:r>
          </a:p>
          <a:p>
            <a:pPr marL="1081049" lvl="1" indent="-540524">
              <a:lnSpc>
                <a:spcPts val="4506"/>
              </a:lnSpc>
              <a:buFont typeface="Arial"/>
              <a:buChar char="•"/>
            </a:pPr>
            <a:r>
              <a:rPr lang="en-US" sz="5007">
                <a:solidFill>
                  <a:srgbClr val="51413A"/>
                </a:solidFill>
                <a:latin typeface="Montserrat Bold"/>
              </a:rPr>
              <a:t>nincs példa az emberek előtt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95100" y="6238602"/>
            <a:ext cx="12139292" cy="404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6"/>
              </a:lnSpc>
            </a:pPr>
            <a:r>
              <a:rPr lang="en-US" sz="5007">
                <a:solidFill>
                  <a:srgbClr val="51413A"/>
                </a:solidFill>
                <a:latin typeface="Montserrat Bold"/>
              </a:rPr>
              <a:t>Megoldás: ÖNGONDOSKODÁS</a:t>
            </a:r>
          </a:p>
          <a:p>
            <a:pPr>
              <a:lnSpc>
                <a:spcPts val="4506"/>
              </a:lnSpc>
            </a:pPr>
            <a:endParaRPr lang="en-US" sz="5007">
              <a:solidFill>
                <a:srgbClr val="51413A"/>
              </a:solidFill>
              <a:latin typeface="Montserrat Bold"/>
            </a:endParaRPr>
          </a:p>
          <a:p>
            <a:pPr marL="1081049" lvl="1" indent="-540524">
              <a:lnSpc>
                <a:spcPts val="4506"/>
              </a:lnSpc>
              <a:buFont typeface="Arial"/>
              <a:buChar char="•"/>
            </a:pPr>
            <a:r>
              <a:rPr lang="en-US" sz="5007">
                <a:solidFill>
                  <a:srgbClr val="51413A"/>
                </a:solidFill>
                <a:latin typeface="Montserrat Bold"/>
              </a:rPr>
              <a:t>Nyugdíjbiztosítás</a:t>
            </a:r>
          </a:p>
          <a:p>
            <a:pPr marL="1081049" lvl="1" indent="-540524">
              <a:lnSpc>
                <a:spcPts val="4506"/>
              </a:lnSpc>
              <a:buFont typeface="Arial"/>
              <a:buChar char="•"/>
            </a:pPr>
            <a:r>
              <a:rPr lang="en-US" sz="5007">
                <a:solidFill>
                  <a:srgbClr val="51413A"/>
                </a:solidFill>
                <a:latin typeface="Montserrat Bold"/>
              </a:rPr>
              <a:t>NyESZ</a:t>
            </a:r>
          </a:p>
          <a:p>
            <a:pPr marL="1081049" lvl="1" indent="-540524">
              <a:lnSpc>
                <a:spcPts val="4506"/>
              </a:lnSpc>
              <a:buFont typeface="Arial"/>
              <a:buChar char="•"/>
            </a:pPr>
            <a:r>
              <a:rPr lang="en-US" sz="5007">
                <a:solidFill>
                  <a:srgbClr val="51413A"/>
                </a:solidFill>
                <a:latin typeface="Montserrat Bold"/>
              </a:rPr>
              <a:t>TBSZ</a:t>
            </a:r>
          </a:p>
          <a:p>
            <a:pPr marL="1081049" lvl="1" indent="-540524">
              <a:lnSpc>
                <a:spcPts val="4506"/>
              </a:lnSpc>
              <a:buFont typeface="Arial"/>
              <a:buChar char="•"/>
            </a:pPr>
            <a:endParaRPr lang="en-US" sz="5007">
              <a:solidFill>
                <a:srgbClr val="51413A"/>
              </a:solidFill>
              <a:latin typeface="Montserrat Bold"/>
            </a:endParaRPr>
          </a:p>
          <a:p>
            <a:pPr>
              <a:lnSpc>
                <a:spcPts val="4506"/>
              </a:lnSpc>
            </a:pPr>
            <a:r>
              <a:rPr lang="en-US" sz="5007">
                <a:solidFill>
                  <a:srgbClr val="51413A"/>
                </a:solidFill>
                <a:latin typeface="Montserrat Bold"/>
              </a:rPr>
              <a:t>Összesen 280.000 adókedvezmény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5740947" y="6379995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049102">
            <a:off x="-5247778" y="-3348443"/>
            <a:ext cx="11082341" cy="8059884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2363664" y="707639"/>
            <a:ext cx="13560673" cy="6983747"/>
          </a:xfrm>
          <a:custGeom>
            <a:avLst/>
            <a:gdLst/>
            <a:ahLst/>
            <a:cxnLst/>
            <a:rect l="l" t="t" r="r" b="b"/>
            <a:pathLst>
              <a:path w="13560673" h="6983747">
                <a:moveTo>
                  <a:pt x="0" y="0"/>
                </a:moveTo>
                <a:lnTo>
                  <a:pt x="13560672" y="0"/>
                </a:lnTo>
                <a:lnTo>
                  <a:pt x="13560672" y="6983746"/>
                </a:lnTo>
                <a:lnTo>
                  <a:pt x="0" y="6983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17718">
            <a:off x="1464792" y="2369921"/>
            <a:ext cx="2190780" cy="2039417"/>
          </a:xfrm>
          <a:custGeom>
            <a:avLst/>
            <a:gdLst/>
            <a:ahLst/>
            <a:cxnLst/>
            <a:rect l="l" t="t" r="r" b="b"/>
            <a:pathLst>
              <a:path w="2190780" h="2039417">
                <a:moveTo>
                  <a:pt x="0" y="0"/>
                </a:moveTo>
                <a:lnTo>
                  <a:pt x="2190780" y="0"/>
                </a:lnTo>
                <a:lnTo>
                  <a:pt x="2190780" y="2039417"/>
                </a:lnTo>
                <a:lnTo>
                  <a:pt x="0" y="203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6643" y="6901717"/>
            <a:ext cx="1599454" cy="3665416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6"/>
                </a:lnTo>
                <a:lnTo>
                  <a:pt x="0" y="3665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73690">
            <a:off x="14428030" y="853375"/>
            <a:ext cx="1645125" cy="2175045"/>
          </a:xfrm>
          <a:custGeom>
            <a:avLst/>
            <a:gdLst/>
            <a:ahLst/>
            <a:cxnLst/>
            <a:rect l="l" t="t" r="r" b="b"/>
            <a:pathLst>
              <a:path w="1645125" h="2175045">
                <a:moveTo>
                  <a:pt x="0" y="0"/>
                </a:moveTo>
                <a:lnTo>
                  <a:pt x="1645125" y="0"/>
                </a:lnTo>
                <a:lnTo>
                  <a:pt x="1645125" y="2175045"/>
                </a:lnTo>
                <a:lnTo>
                  <a:pt x="0" y="2175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2110">
            <a:off x="15250592" y="2638115"/>
            <a:ext cx="1919125" cy="2720409"/>
          </a:xfrm>
          <a:custGeom>
            <a:avLst/>
            <a:gdLst/>
            <a:ahLst/>
            <a:cxnLst/>
            <a:rect l="l" t="t" r="r" b="b"/>
            <a:pathLst>
              <a:path w="1919125" h="2720409">
                <a:moveTo>
                  <a:pt x="0" y="0"/>
                </a:moveTo>
                <a:lnTo>
                  <a:pt x="1919126" y="0"/>
                </a:lnTo>
                <a:lnTo>
                  <a:pt x="1919126" y="2720409"/>
                </a:lnTo>
                <a:lnTo>
                  <a:pt x="0" y="27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06678" y="8312938"/>
            <a:ext cx="2363405" cy="1890724"/>
          </a:xfrm>
          <a:custGeom>
            <a:avLst/>
            <a:gdLst/>
            <a:ahLst/>
            <a:cxnLst/>
            <a:rect l="l" t="t" r="r" b="b"/>
            <a:pathLst>
              <a:path w="2363405" h="1890724">
                <a:moveTo>
                  <a:pt x="0" y="0"/>
                </a:moveTo>
                <a:lnTo>
                  <a:pt x="2363404" y="0"/>
                </a:lnTo>
                <a:lnTo>
                  <a:pt x="2363404" y="1890724"/>
                </a:lnTo>
                <a:lnTo>
                  <a:pt x="0" y="1890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361380" y="251392"/>
            <a:ext cx="9952270" cy="995227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300334" y="-66675"/>
            <a:ext cx="9687333" cy="1174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9"/>
              </a:lnSpc>
            </a:pPr>
            <a:r>
              <a:rPr lang="en-US" sz="7299">
                <a:solidFill>
                  <a:srgbClr val="51413A"/>
                </a:solidFill>
                <a:latin typeface="Nunito Bold Bold"/>
              </a:rPr>
              <a:t>5. Teremtsd!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54209" y="1269365"/>
            <a:ext cx="10233457" cy="2043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1"/>
              </a:lnSpc>
            </a:pPr>
            <a:endParaRPr/>
          </a:p>
          <a:p>
            <a:pPr algn="ctr">
              <a:lnSpc>
                <a:spcPts val="5251"/>
              </a:lnSpc>
            </a:pPr>
            <a:r>
              <a:rPr lang="en-US" sz="5834">
                <a:solidFill>
                  <a:srgbClr val="51413A"/>
                </a:solidFill>
                <a:latin typeface="Montserrat Bold"/>
              </a:rPr>
              <a:t>Amire fókuszálsz, abból teremtesz többet!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46479" y="3762453"/>
            <a:ext cx="12395043" cy="207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5999">
                <a:solidFill>
                  <a:srgbClr val="51413A"/>
                </a:solidFill>
                <a:latin typeface="Montserrat Bold"/>
              </a:rPr>
              <a:t>Hiányból csak hiányt lehet teremteni, ezért válts bőséggondolkodásra!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96275" y="6381826"/>
            <a:ext cx="12145246" cy="71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1"/>
              </a:lnSpc>
            </a:pPr>
            <a:r>
              <a:rPr lang="en-US" sz="5746">
                <a:solidFill>
                  <a:srgbClr val="51413A"/>
                </a:solidFill>
                <a:latin typeface="Montserrat Bold"/>
              </a:rPr>
              <a:t>Légy HÁLÁS azért, amid VAN!!!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0" y="9019277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70661" y="216738"/>
            <a:ext cx="12358715" cy="85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3"/>
              </a:lnSpc>
            </a:pPr>
            <a:r>
              <a:rPr lang="en-US" sz="5994" spc="87">
                <a:solidFill>
                  <a:srgbClr val="FFFFFF"/>
                </a:solidFill>
                <a:latin typeface="Montserrat"/>
              </a:rPr>
              <a:t>Alapelvek a pénzügyekben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46998" y="1590752"/>
            <a:ext cx="14994005" cy="7120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3" lvl="1" indent="-356231" algn="l">
              <a:lnSpc>
                <a:spcPts val="5675"/>
              </a:lnSpc>
              <a:buFont typeface="Arial"/>
              <a:buChar char="•"/>
            </a:pPr>
            <a:r>
              <a:rPr lang="en-US" sz="4729" spc="68">
                <a:solidFill>
                  <a:srgbClr val="000000"/>
                </a:solidFill>
                <a:latin typeface="Montserrat"/>
              </a:rPr>
              <a:t>Pénzügyi tervezés (életszakaszok)</a:t>
            </a:r>
          </a:p>
          <a:p>
            <a:pPr marL="712463" lvl="1" indent="-356231" algn="l">
              <a:lnSpc>
                <a:spcPts val="5675"/>
              </a:lnSpc>
              <a:buFont typeface="Arial"/>
              <a:buChar char="•"/>
            </a:pPr>
            <a:r>
              <a:rPr lang="en-US" sz="4729" spc="68">
                <a:solidFill>
                  <a:srgbClr val="000000"/>
                </a:solidFill>
                <a:latin typeface="Montserrat"/>
              </a:rPr>
              <a:t>Családi költségvetés megtervezése (be - ki)</a:t>
            </a:r>
          </a:p>
          <a:p>
            <a:pPr marL="712463" lvl="1" indent="-356231" algn="l">
              <a:lnSpc>
                <a:spcPts val="5675"/>
              </a:lnSpc>
              <a:buFont typeface="Arial"/>
              <a:buChar char="•"/>
            </a:pPr>
            <a:r>
              <a:rPr lang="en-US" sz="4729" spc="68">
                <a:solidFill>
                  <a:srgbClr val="000000"/>
                </a:solidFill>
                <a:latin typeface="Montserrat"/>
              </a:rPr>
              <a:t>Először fizess magadnak! Min. 10%-ot! </a:t>
            </a:r>
          </a:p>
          <a:p>
            <a:pPr marL="712463" lvl="1" indent="-356231" algn="l">
              <a:lnSpc>
                <a:spcPts val="5675"/>
              </a:lnSpc>
              <a:buFont typeface="Arial"/>
              <a:buChar char="•"/>
            </a:pPr>
            <a:r>
              <a:rPr lang="en-US" sz="4729" spc="68">
                <a:solidFill>
                  <a:srgbClr val="000000"/>
                </a:solidFill>
                <a:latin typeface="Montserrat"/>
              </a:rPr>
              <a:t>Szabadulj meg az adósságaidtól!</a:t>
            </a:r>
          </a:p>
          <a:p>
            <a:pPr marL="712463" lvl="1" indent="-356231" algn="l">
              <a:lnSpc>
                <a:spcPts val="5675"/>
              </a:lnSpc>
              <a:buFont typeface="Arial"/>
              <a:buChar char="•"/>
            </a:pPr>
            <a:r>
              <a:rPr lang="en-US" sz="4729" spc="68">
                <a:solidFill>
                  <a:srgbClr val="000000"/>
                </a:solidFill>
                <a:latin typeface="Montserrat"/>
              </a:rPr>
              <a:t>Készülj fel a váratlan kiadásokra!(vésztartalék)</a:t>
            </a:r>
          </a:p>
          <a:p>
            <a:pPr marL="712463" lvl="1" indent="-356231" algn="l">
              <a:lnSpc>
                <a:spcPts val="5675"/>
              </a:lnSpc>
              <a:buFont typeface="Arial"/>
              <a:buChar char="•"/>
            </a:pPr>
            <a:r>
              <a:rPr lang="en-US" sz="4729" spc="68">
                <a:solidFill>
                  <a:srgbClr val="000000"/>
                </a:solidFill>
                <a:latin typeface="Montserrat"/>
              </a:rPr>
              <a:t>Legyél biztosítva a váratlan helyzetekre!</a:t>
            </a:r>
          </a:p>
          <a:p>
            <a:pPr marL="712463" lvl="1" indent="-356231" algn="l">
              <a:lnSpc>
                <a:spcPts val="5675"/>
              </a:lnSpc>
              <a:buFont typeface="Arial"/>
              <a:buChar char="•"/>
            </a:pPr>
            <a:r>
              <a:rPr lang="en-US" sz="4729" spc="68">
                <a:solidFill>
                  <a:srgbClr val="000000"/>
                </a:solidFill>
                <a:latin typeface="Montserrat"/>
              </a:rPr>
              <a:t>Fektess magadba: tanulj valami újat!</a:t>
            </a:r>
          </a:p>
          <a:p>
            <a:pPr marL="712463" lvl="1" indent="-356231" algn="l">
              <a:lnSpc>
                <a:spcPts val="5675"/>
              </a:lnSpc>
              <a:buFont typeface="Arial"/>
              <a:buChar char="•"/>
            </a:pPr>
            <a:r>
              <a:rPr lang="en-US" sz="4729" spc="68">
                <a:solidFill>
                  <a:srgbClr val="000000"/>
                </a:solidFill>
                <a:latin typeface="Montserrat"/>
              </a:rPr>
              <a:t>Tudatos vásárlás: VÁGY vagy SZÜKSÉGLET?</a:t>
            </a:r>
          </a:p>
          <a:p>
            <a:pPr marL="712463" lvl="1" indent="-356231" algn="l">
              <a:lnSpc>
                <a:spcPts val="5675"/>
              </a:lnSpc>
              <a:buFont typeface="Arial"/>
              <a:buChar char="•"/>
            </a:pPr>
            <a:r>
              <a:rPr lang="en-US" sz="4729" spc="68">
                <a:solidFill>
                  <a:srgbClr val="000000"/>
                </a:solidFill>
                <a:latin typeface="Montserrat"/>
              </a:rPr>
              <a:t>Keress többet! Költs kevesebbet! A különbséget pedig fektesd be bölcsen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03139" y="9153525"/>
            <a:ext cx="7017643" cy="903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Open Sans"/>
              </a:rPr>
              <a:t>FELELŐSSÉGVÁLLALÁS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0" y="9019277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03848" y="1283003"/>
            <a:ext cx="11484152" cy="7968631"/>
          </a:xfrm>
          <a:custGeom>
            <a:avLst/>
            <a:gdLst/>
            <a:ahLst/>
            <a:cxnLst/>
            <a:rect l="l" t="t" r="r" b="b"/>
            <a:pathLst>
              <a:path w="11484152" h="7968631">
                <a:moveTo>
                  <a:pt x="0" y="0"/>
                </a:moveTo>
                <a:lnTo>
                  <a:pt x="11484152" y="0"/>
                </a:lnTo>
                <a:lnTo>
                  <a:pt x="11484152" y="7968632"/>
                </a:lnTo>
                <a:lnTo>
                  <a:pt x="0" y="79686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103" b="-410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70661" y="216738"/>
            <a:ext cx="12358715" cy="901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3"/>
              </a:lnSpc>
            </a:pPr>
            <a:r>
              <a:rPr lang="en-US" sz="5994" spc="87">
                <a:solidFill>
                  <a:srgbClr val="FFFFFF"/>
                </a:solidFill>
                <a:latin typeface="Montserrat"/>
              </a:rPr>
              <a:t>A DÖNTÉS szabadsága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281849" y="1615512"/>
            <a:ext cx="12358715" cy="65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Kifogásokat vagy a megoldásokat keresünk?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Céltalanul vagy céllal élünk? 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Kritizáljuk vagy építjük az embereket?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Panaszkodunk vagy hálát adunk?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Költekezünk vagy takarékoskodunk?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A múltban/ jövőben élünk vagy a jelenben?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A külső körülményekre vagy magunkra figyelünk?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86000" y="9146860"/>
            <a:ext cx="13728036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Open Sans"/>
              </a:rPr>
              <a:t>“Ha van cél, vezet oda út is!”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72623" y="420027"/>
            <a:ext cx="12358715" cy="85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3"/>
              </a:lnSpc>
            </a:pPr>
            <a:r>
              <a:rPr lang="en-US" sz="5994" spc="87">
                <a:solidFill>
                  <a:srgbClr val="FFFFFF"/>
                </a:solidFill>
                <a:latin typeface="Montserrat"/>
              </a:rPr>
              <a:t>Ajánlott irodalom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4694" y="2029018"/>
            <a:ext cx="17993306" cy="721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6638" lvl="1" indent="-328319" algn="l">
              <a:lnSpc>
                <a:spcPts val="5231"/>
              </a:lnSpc>
              <a:buFont typeface="Arial"/>
              <a:buChar char="•"/>
            </a:pPr>
            <a:r>
              <a:rPr lang="en-US" sz="4359" spc="61">
                <a:solidFill>
                  <a:srgbClr val="000000"/>
                </a:solidFill>
                <a:latin typeface="Montserrat"/>
              </a:rPr>
              <a:t>Robert T. Kiyosaki: Cashflow négyszög 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                               Gazdag gyerek okos gyerek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                               Gazdag papa szegény papa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Sanjay R.Tolani: 28000 Minden nap számít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Elmer Wheeler: A gazdagság benned van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Olivia Mellon: Barátságban a pénzzel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Szendrei Ádám: Gazdagodj boldogan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Jim Rohn: A jólét és a boldogság 7 stratégiája</a:t>
            </a:r>
          </a:p>
          <a:p>
            <a:pPr marL="656638" lvl="1" indent="-328319" algn="l">
              <a:lnSpc>
                <a:spcPts val="5231"/>
              </a:lnSpc>
              <a:buFont typeface="Arial"/>
              <a:buChar char="•"/>
            </a:pPr>
            <a:r>
              <a:rPr lang="en-US" sz="4359" spc="61">
                <a:solidFill>
                  <a:srgbClr val="000000"/>
                </a:solidFill>
                <a:latin typeface="Montserrat"/>
              </a:rPr>
              <a:t>Balázs István: Pénzügyek a Biblia tükrében</a:t>
            </a:r>
          </a:p>
          <a:p>
            <a:pPr marL="656638" lvl="1" indent="-328319" algn="l">
              <a:lnSpc>
                <a:spcPts val="5231"/>
              </a:lnSpc>
              <a:buFont typeface="Arial"/>
              <a:buChar char="•"/>
            </a:pPr>
            <a:r>
              <a:rPr lang="en-US" sz="4359" spc="61">
                <a:solidFill>
                  <a:srgbClr val="000000"/>
                </a:solidFill>
                <a:latin typeface="Montserrat"/>
              </a:rPr>
              <a:t>Horváth Attila- Tátrai Csaba: Érthetően a befektetésről</a:t>
            </a:r>
          </a:p>
          <a:p>
            <a:pPr marL="656638" lvl="1" indent="-328319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George S. Clason: Babilon leggazdagabb embere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0" y="9019277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143500"/>
            <a:ext cx="16230600" cy="3942683"/>
          </a:xfrm>
          <a:custGeom>
            <a:avLst/>
            <a:gdLst/>
            <a:ahLst/>
            <a:cxnLst/>
            <a:rect l="l" t="t" r="r" b="b"/>
            <a:pathLst>
              <a:path w="16230600" h="3942683">
                <a:moveTo>
                  <a:pt x="0" y="0"/>
                </a:moveTo>
                <a:lnTo>
                  <a:pt x="16230600" y="0"/>
                </a:lnTo>
                <a:lnTo>
                  <a:pt x="16230600" y="3942683"/>
                </a:lnTo>
                <a:lnTo>
                  <a:pt x="0" y="39426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64643" y="1283003"/>
            <a:ext cx="12358715" cy="59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Alkér Orsolya: Te is lehetsz milliomos (gyerekeknek)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                      Az első millió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                      Először fizess magadnak</a:t>
            </a:r>
          </a:p>
          <a:p>
            <a:pPr marL="656687" lvl="1" indent="-328343" algn="l">
              <a:lnSpc>
                <a:spcPts val="5231"/>
              </a:lnSpc>
              <a:buFont typeface="Arial"/>
              <a:buChar char="•"/>
            </a:pPr>
            <a:r>
              <a:rPr lang="en-US" sz="4359" spc="63">
                <a:solidFill>
                  <a:srgbClr val="000000"/>
                </a:solidFill>
                <a:latin typeface="Montserrat"/>
              </a:rPr>
              <a:t>                      100 helyről fizetés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73745" y="8339839"/>
            <a:ext cx="7773245" cy="2213841"/>
            <a:chOff x="0" y="0"/>
            <a:chExt cx="4010491" cy="11421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0491" cy="1142199"/>
            </a:xfrm>
            <a:custGeom>
              <a:avLst/>
              <a:gdLst/>
              <a:ahLst/>
              <a:cxnLst/>
              <a:rect l="l" t="t" r="r" b="b"/>
              <a:pathLst>
                <a:path w="4010491" h="1142199">
                  <a:moveTo>
                    <a:pt x="0" y="0"/>
                  </a:moveTo>
                  <a:lnTo>
                    <a:pt x="4010491" y="0"/>
                  </a:lnTo>
                  <a:lnTo>
                    <a:pt x="4010491" y="1142199"/>
                  </a:lnTo>
                  <a:lnTo>
                    <a:pt x="0" y="1142199"/>
                  </a:lnTo>
                  <a:close/>
                </a:path>
              </a:pathLst>
            </a:custGeom>
            <a:solidFill>
              <a:srgbClr val="C9E26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647365" y="8288686"/>
            <a:ext cx="1969070" cy="196907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B603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030908" y="1783034"/>
            <a:ext cx="6399146" cy="1654353"/>
            <a:chOff x="0" y="0"/>
            <a:chExt cx="3301545" cy="8535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01545" cy="853539"/>
            </a:xfrm>
            <a:custGeom>
              <a:avLst/>
              <a:gdLst/>
              <a:ahLst/>
              <a:cxnLst/>
              <a:rect l="l" t="t" r="r" b="b"/>
              <a:pathLst>
                <a:path w="3301545" h="853539">
                  <a:moveTo>
                    <a:pt x="0" y="0"/>
                  </a:moveTo>
                  <a:lnTo>
                    <a:pt x="3301545" y="0"/>
                  </a:lnTo>
                  <a:lnTo>
                    <a:pt x="3301545" y="853539"/>
                  </a:lnTo>
                  <a:lnTo>
                    <a:pt x="0" y="853539"/>
                  </a:lnTo>
                  <a:close/>
                </a:path>
              </a:pathLst>
            </a:custGeom>
            <a:solidFill>
              <a:srgbClr val="C9E265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030908" y="5071546"/>
            <a:ext cx="5664450" cy="1498111"/>
            <a:chOff x="0" y="0"/>
            <a:chExt cx="2922490" cy="7729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22489" cy="772928"/>
            </a:xfrm>
            <a:custGeom>
              <a:avLst/>
              <a:gdLst/>
              <a:ahLst/>
              <a:cxnLst/>
              <a:rect l="l" t="t" r="r" b="b"/>
              <a:pathLst>
                <a:path w="2922489" h="772928">
                  <a:moveTo>
                    <a:pt x="0" y="0"/>
                  </a:moveTo>
                  <a:lnTo>
                    <a:pt x="2922489" y="0"/>
                  </a:lnTo>
                  <a:lnTo>
                    <a:pt x="2922489" y="772928"/>
                  </a:lnTo>
                  <a:lnTo>
                    <a:pt x="0" y="772928"/>
                  </a:lnTo>
                  <a:close/>
                </a:path>
              </a:pathLst>
            </a:custGeom>
            <a:solidFill>
              <a:srgbClr val="C9E26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766266" y="4821839"/>
            <a:ext cx="1969070" cy="196907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B603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700089" y="6555911"/>
            <a:ext cx="1969070" cy="196907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B603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445519" y="1523024"/>
            <a:ext cx="1969070" cy="196907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B603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700089" y="3240105"/>
            <a:ext cx="1969070" cy="196907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B603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10614471" y="1897127"/>
            <a:ext cx="1479812" cy="1426169"/>
          </a:xfrm>
          <a:custGeom>
            <a:avLst/>
            <a:gdLst/>
            <a:ahLst/>
            <a:cxnLst/>
            <a:rect l="l" t="t" r="r" b="b"/>
            <a:pathLst>
              <a:path w="1479812" h="1426169">
                <a:moveTo>
                  <a:pt x="0" y="0"/>
                </a:moveTo>
                <a:lnTo>
                  <a:pt x="1479812" y="0"/>
                </a:lnTo>
                <a:lnTo>
                  <a:pt x="1479812" y="1426168"/>
                </a:lnTo>
                <a:lnTo>
                  <a:pt x="0" y="142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094283" y="3864781"/>
            <a:ext cx="684296" cy="957058"/>
          </a:xfrm>
          <a:custGeom>
            <a:avLst/>
            <a:gdLst/>
            <a:ahLst/>
            <a:cxnLst/>
            <a:rect l="l" t="t" r="r" b="b"/>
            <a:pathLst>
              <a:path w="684296" h="957058">
                <a:moveTo>
                  <a:pt x="0" y="0"/>
                </a:moveTo>
                <a:lnTo>
                  <a:pt x="684297" y="0"/>
                </a:lnTo>
                <a:lnTo>
                  <a:pt x="684297" y="957058"/>
                </a:lnTo>
                <a:lnTo>
                  <a:pt x="0" y="957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647365" y="1842854"/>
            <a:ext cx="1446918" cy="1446918"/>
          </a:xfrm>
          <a:custGeom>
            <a:avLst/>
            <a:gdLst/>
            <a:ahLst/>
            <a:cxnLst/>
            <a:rect l="l" t="t" r="r" b="b"/>
            <a:pathLst>
              <a:path w="1446918" h="1446918">
                <a:moveTo>
                  <a:pt x="0" y="0"/>
                </a:moveTo>
                <a:lnTo>
                  <a:pt x="1446918" y="0"/>
                </a:lnTo>
                <a:lnTo>
                  <a:pt x="1446918" y="1446918"/>
                </a:lnTo>
                <a:lnTo>
                  <a:pt x="0" y="14469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042106" y="3520546"/>
            <a:ext cx="1285034" cy="1460039"/>
          </a:xfrm>
          <a:custGeom>
            <a:avLst/>
            <a:gdLst/>
            <a:ahLst/>
            <a:cxnLst/>
            <a:rect l="l" t="t" r="r" b="b"/>
            <a:pathLst>
              <a:path w="1285034" h="1460039">
                <a:moveTo>
                  <a:pt x="0" y="0"/>
                </a:moveTo>
                <a:lnTo>
                  <a:pt x="1285035" y="0"/>
                </a:lnTo>
                <a:lnTo>
                  <a:pt x="1285035" y="1460038"/>
                </a:lnTo>
                <a:lnTo>
                  <a:pt x="0" y="1460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924661" y="8476553"/>
            <a:ext cx="1350741" cy="1521542"/>
          </a:xfrm>
          <a:custGeom>
            <a:avLst/>
            <a:gdLst/>
            <a:ahLst/>
            <a:cxnLst/>
            <a:rect l="l" t="t" r="r" b="b"/>
            <a:pathLst>
              <a:path w="1350741" h="1521542">
                <a:moveTo>
                  <a:pt x="0" y="0"/>
                </a:moveTo>
                <a:lnTo>
                  <a:pt x="1350741" y="0"/>
                </a:lnTo>
                <a:lnTo>
                  <a:pt x="1350741" y="1521541"/>
                </a:lnTo>
                <a:lnTo>
                  <a:pt x="0" y="15215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999835" y="5071546"/>
            <a:ext cx="1423494" cy="1452948"/>
          </a:xfrm>
          <a:custGeom>
            <a:avLst/>
            <a:gdLst/>
            <a:ahLst/>
            <a:cxnLst/>
            <a:rect l="l" t="t" r="r" b="b"/>
            <a:pathLst>
              <a:path w="1423494" h="1452948">
                <a:moveTo>
                  <a:pt x="0" y="0"/>
                </a:moveTo>
                <a:lnTo>
                  <a:pt x="1423494" y="0"/>
                </a:lnTo>
                <a:lnTo>
                  <a:pt x="1423494" y="1452948"/>
                </a:lnTo>
                <a:lnTo>
                  <a:pt x="0" y="14529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413" b="-34398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964639" y="6817091"/>
            <a:ext cx="1439969" cy="1361625"/>
          </a:xfrm>
          <a:custGeom>
            <a:avLst/>
            <a:gdLst/>
            <a:ahLst/>
            <a:cxnLst/>
            <a:rect l="l" t="t" r="r" b="b"/>
            <a:pathLst>
              <a:path w="1439969" h="1361625">
                <a:moveTo>
                  <a:pt x="0" y="0"/>
                </a:moveTo>
                <a:lnTo>
                  <a:pt x="1439969" y="0"/>
                </a:lnTo>
                <a:lnTo>
                  <a:pt x="1439969" y="1361625"/>
                </a:lnTo>
                <a:lnTo>
                  <a:pt x="0" y="13616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2143" t="-74921" r="-2961" b="-189588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5700089" y="8543439"/>
            <a:ext cx="4384296" cy="30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24"/>
              </a:lnSpc>
              <a:spcBef>
                <a:spcPct val="0"/>
              </a:spcBef>
            </a:pPr>
            <a:r>
              <a:rPr lang="en-US" sz="1731">
                <a:solidFill>
                  <a:srgbClr val="126D39"/>
                </a:solidFill>
                <a:latin typeface="Now Bold"/>
              </a:rPr>
              <a:t>Leskó Anna - gyógytestnevelő, tréner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58394" y="324187"/>
            <a:ext cx="6203946" cy="66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6"/>
              </a:lnSpc>
            </a:pPr>
            <a:r>
              <a:rPr lang="en-US" sz="3078">
                <a:solidFill>
                  <a:srgbClr val="126D39"/>
                </a:solidFill>
                <a:latin typeface="Now Heavy"/>
              </a:rPr>
              <a:t>ÉLETISKOLA </a:t>
            </a:r>
          </a:p>
          <a:p>
            <a:pPr algn="ctr">
              <a:lnSpc>
                <a:spcPts val="1852"/>
              </a:lnSpc>
            </a:pPr>
            <a:r>
              <a:rPr lang="en-US" sz="1683">
                <a:solidFill>
                  <a:srgbClr val="126D39"/>
                </a:solidFill>
                <a:latin typeface="Now Heavy"/>
              </a:rPr>
              <a:t>TUDATOS ÉLET TEREMTÉS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63819" y="1151022"/>
            <a:ext cx="7271516" cy="31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828">
                <a:solidFill>
                  <a:srgbClr val="126D39"/>
                </a:solidFill>
                <a:latin typeface="Now Bold"/>
              </a:rPr>
              <a:t>sikeres, boldog élet = szakmai tudás + személyiségfejlesztés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637598" y="3520051"/>
            <a:ext cx="5366665" cy="299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91"/>
              </a:lnSpc>
              <a:spcBef>
                <a:spcPct val="0"/>
              </a:spcBef>
            </a:pPr>
            <a:r>
              <a:rPr lang="en-US" sz="1779">
                <a:solidFill>
                  <a:srgbClr val="126D39"/>
                </a:solidFill>
                <a:latin typeface="Now Bold"/>
              </a:rPr>
              <a:t>Hamar Márta- tanár, coach, pü-i tanácsadó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652475" y="5198623"/>
            <a:ext cx="5470831" cy="28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7"/>
              </a:lnSpc>
              <a:spcBef>
                <a:spcPct val="0"/>
              </a:spcBef>
            </a:pPr>
            <a:r>
              <a:rPr lang="en-US" sz="1683">
                <a:solidFill>
                  <a:srgbClr val="126D39"/>
                </a:solidFill>
                <a:latin typeface="Now Bold"/>
              </a:rPr>
              <a:t>Fodor Andrea -szociálpedagógus, coach, tréner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652475" y="1849502"/>
            <a:ext cx="4668455" cy="129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7"/>
              </a:lnSpc>
            </a:pPr>
            <a:r>
              <a:rPr lang="en-US" sz="1491">
                <a:solidFill>
                  <a:srgbClr val="000000"/>
                </a:solidFill>
                <a:latin typeface="Canva Sans"/>
              </a:rPr>
              <a:t>Egy diploma megszerzéséhez 16-17 évet tanulsz . </a:t>
            </a:r>
          </a:p>
          <a:p>
            <a:pPr>
              <a:lnSpc>
                <a:spcPts val="2020"/>
              </a:lnSpc>
            </a:pPr>
            <a:r>
              <a:rPr lang="en-US" sz="1443">
                <a:solidFill>
                  <a:srgbClr val="000000"/>
                </a:solidFill>
                <a:latin typeface="Canva Sans"/>
              </a:rPr>
              <a:t>És mennyi időt töltesz a személyiséged fejlesztésével?</a:t>
            </a:r>
          </a:p>
          <a:p>
            <a:pPr>
              <a:lnSpc>
                <a:spcPts val="2087"/>
              </a:lnSpc>
            </a:pPr>
            <a:r>
              <a:rPr lang="en-US" sz="1491">
                <a:solidFill>
                  <a:srgbClr val="000000"/>
                </a:solidFill>
                <a:latin typeface="Canva Sans"/>
              </a:rPr>
              <a:t>“Aki sajnálja a pénzt a tudás megszerzésére, az nem számol a tudatlanság költségeivel” (Tonk Emil)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890915" y="3918583"/>
            <a:ext cx="4108340" cy="105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1967" lvl="1" indent="-160984">
              <a:lnSpc>
                <a:spcPts val="2087"/>
              </a:lnSpc>
              <a:buFont typeface="Arial"/>
              <a:buChar char="•"/>
            </a:pPr>
            <a:r>
              <a:rPr lang="en-US" sz="1491">
                <a:solidFill>
                  <a:srgbClr val="000000"/>
                </a:solidFill>
                <a:latin typeface="Canva Sans"/>
              </a:rPr>
              <a:t>Szeretnéd tudni, hogyan lehetsz néhány éven belül milliomos?</a:t>
            </a:r>
          </a:p>
          <a:p>
            <a:pPr marL="321967" lvl="1" indent="-160984">
              <a:lnSpc>
                <a:spcPts val="2087"/>
              </a:lnSpc>
              <a:buFont typeface="Arial"/>
              <a:buChar char="•"/>
            </a:pPr>
            <a:r>
              <a:rPr lang="en-US" sz="1491">
                <a:solidFill>
                  <a:srgbClr val="000000"/>
                </a:solidFill>
                <a:latin typeface="Canva Sans"/>
              </a:rPr>
              <a:t>Érdekel a pénz és a befektetések világa?</a:t>
            </a:r>
          </a:p>
          <a:p>
            <a:pPr algn="l">
              <a:lnSpc>
                <a:spcPts val="2087"/>
              </a:lnSpc>
              <a:spcBef>
                <a:spcPct val="0"/>
              </a:spcBef>
            </a:pPr>
            <a:endParaRPr lang="en-US" sz="1491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507182" y="5456026"/>
            <a:ext cx="5140183" cy="1019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1581" lvl="1" indent="-155791">
              <a:lnSpc>
                <a:spcPts val="2020"/>
              </a:lnSpc>
              <a:buFont typeface="Arial"/>
              <a:buChar char="•"/>
            </a:pPr>
            <a:r>
              <a:rPr lang="en-US" sz="1443">
                <a:solidFill>
                  <a:srgbClr val="000000"/>
                </a:solidFill>
                <a:latin typeface="Canva Sans"/>
              </a:rPr>
              <a:t>Tudtad, hogy amit az életben elérsz 85 %-ban attól függ, mennyire akarnak veled együttműködni mások? </a:t>
            </a:r>
          </a:p>
          <a:p>
            <a:pPr marL="311581" lvl="1" indent="-155791" algn="l">
              <a:lnSpc>
                <a:spcPts val="2020"/>
              </a:lnSpc>
              <a:spcBef>
                <a:spcPct val="0"/>
              </a:spcBef>
              <a:buFont typeface="Arial"/>
              <a:buChar char="•"/>
            </a:pPr>
            <a:r>
              <a:rPr lang="en-US" sz="1443">
                <a:solidFill>
                  <a:srgbClr val="000000"/>
                </a:solidFill>
                <a:latin typeface="Canva Sans"/>
              </a:rPr>
              <a:t>Ennek a kulcsa a pozitív, egészséges személyiség. Itt a lehetőség, hogy azzá válj!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80325" y="7124250"/>
            <a:ext cx="4373129" cy="105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1967" lvl="1" indent="-160984">
              <a:lnSpc>
                <a:spcPts val="2087"/>
              </a:lnSpc>
              <a:buFont typeface="Arial"/>
              <a:buChar char="•"/>
            </a:pPr>
            <a:r>
              <a:rPr lang="en-US" sz="1491">
                <a:solidFill>
                  <a:srgbClr val="000000"/>
                </a:solidFill>
                <a:latin typeface="Canva Sans"/>
              </a:rPr>
              <a:t>Szeretnéd megtudni, hogyan reagálj, ha bántanak, kritizálnak?</a:t>
            </a:r>
          </a:p>
          <a:p>
            <a:pPr marL="321967" lvl="1" indent="-160984" algn="l">
              <a:lnSpc>
                <a:spcPts val="2087"/>
              </a:lnSpc>
              <a:spcBef>
                <a:spcPct val="0"/>
              </a:spcBef>
              <a:buFont typeface="Arial"/>
              <a:buChar char="•"/>
            </a:pPr>
            <a:r>
              <a:rPr lang="en-US" sz="1491">
                <a:solidFill>
                  <a:srgbClr val="000000"/>
                </a:solidFill>
                <a:latin typeface="Canva Sans"/>
              </a:rPr>
              <a:t>Hogyan kezeld a konfliktusaidat eredményesen és erőszakmentesen?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652475" y="8946609"/>
            <a:ext cx="4944236" cy="105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1967" lvl="1" indent="-160984">
              <a:lnSpc>
                <a:spcPts val="2087"/>
              </a:lnSpc>
              <a:buFont typeface="Arial"/>
              <a:buChar char="•"/>
            </a:pPr>
            <a:r>
              <a:rPr lang="en-US" sz="1491">
                <a:solidFill>
                  <a:srgbClr val="000000"/>
                </a:solidFill>
                <a:latin typeface="Canva Sans"/>
              </a:rPr>
              <a:t>Gondoltad volna, hogy a szíved hamarabb érzékel, mint az agyad?</a:t>
            </a:r>
          </a:p>
          <a:p>
            <a:pPr marL="321967" lvl="1" indent="-160984" algn="l">
              <a:lnSpc>
                <a:spcPts val="2087"/>
              </a:lnSpc>
              <a:spcBef>
                <a:spcPct val="0"/>
              </a:spcBef>
              <a:buFont typeface="Arial"/>
              <a:buChar char="•"/>
            </a:pPr>
            <a:r>
              <a:rPr lang="en-US" sz="1491">
                <a:solidFill>
                  <a:srgbClr val="000000"/>
                </a:solidFill>
                <a:latin typeface="Canva Sans"/>
              </a:rPr>
              <a:t>Tudtad, hogy a hormonjaid nagy mértékben hatnak a viselkedésedre, szokásaidra, érzéseidre?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64505" y="6780662"/>
            <a:ext cx="5470831" cy="58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357"/>
              </a:lnSpc>
              <a:spcBef>
                <a:spcPct val="0"/>
              </a:spcBef>
            </a:pPr>
            <a:r>
              <a:rPr lang="en-US" sz="1683">
                <a:solidFill>
                  <a:srgbClr val="126D39"/>
                </a:solidFill>
                <a:latin typeface="Now Bold"/>
              </a:rPr>
              <a:t>Sebestyén Andrea -kommunikációs szakember, tréner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504948"/>
            <a:ext cx="19290219" cy="1802837"/>
          </a:xfrm>
          <a:custGeom>
            <a:avLst/>
            <a:gdLst/>
            <a:ahLst/>
            <a:cxnLst/>
            <a:rect l="l" t="t" r="r" b="b"/>
            <a:pathLst>
              <a:path w="19290219" h="1802837">
                <a:moveTo>
                  <a:pt x="0" y="0"/>
                </a:moveTo>
                <a:lnTo>
                  <a:pt x="19290219" y="0"/>
                </a:lnTo>
                <a:lnTo>
                  <a:pt x="19290219" y="1802837"/>
                </a:lnTo>
                <a:lnTo>
                  <a:pt x="0" y="1802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96117" y="1464968"/>
            <a:ext cx="10832892" cy="6600918"/>
          </a:xfrm>
          <a:custGeom>
            <a:avLst/>
            <a:gdLst/>
            <a:ahLst/>
            <a:cxnLst/>
            <a:rect l="l" t="t" r="r" b="b"/>
            <a:pathLst>
              <a:path w="10832892" h="6600918">
                <a:moveTo>
                  <a:pt x="0" y="0"/>
                </a:moveTo>
                <a:lnTo>
                  <a:pt x="10832893" y="0"/>
                </a:lnTo>
                <a:lnTo>
                  <a:pt x="10832893" y="6600918"/>
                </a:lnTo>
                <a:lnTo>
                  <a:pt x="0" y="66009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362" b="-43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578944"/>
            <a:ext cx="827423" cy="827423"/>
          </a:xfrm>
          <a:custGeom>
            <a:avLst/>
            <a:gdLst/>
            <a:ahLst/>
            <a:cxnLst/>
            <a:rect l="l" t="t" r="r" b="b"/>
            <a:pathLst>
              <a:path w="827423" h="827423">
                <a:moveTo>
                  <a:pt x="0" y="0"/>
                </a:moveTo>
                <a:lnTo>
                  <a:pt x="827423" y="0"/>
                </a:lnTo>
                <a:lnTo>
                  <a:pt x="827423" y="827423"/>
                </a:lnTo>
                <a:lnTo>
                  <a:pt x="0" y="8274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51669" y="8684277"/>
            <a:ext cx="1109480" cy="832110"/>
          </a:xfrm>
          <a:custGeom>
            <a:avLst/>
            <a:gdLst/>
            <a:ahLst/>
            <a:cxnLst/>
            <a:rect l="l" t="t" r="r" b="b"/>
            <a:pathLst>
              <a:path w="1109480" h="832110">
                <a:moveTo>
                  <a:pt x="0" y="0"/>
                </a:moveTo>
                <a:lnTo>
                  <a:pt x="1109480" y="0"/>
                </a:lnTo>
                <a:lnTo>
                  <a:pt x="1109480" y="832110"/>
                </a:lnTo>
                <a:lnTo>
                  <a:pt x="0" y="8321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12952" y="9337058"/>
            <a:ext cx="911597" cy="911597"/>
          </a:xfrm>
          <a:custGeom>
            <a:avLst/>
            <a:gdLst/>
            <a:ahLst/>
            <a:cxnLst/>
            <a:rect l="l" t="t" r="r" b="b"/>
            <a:pathLst>
              <a:path w="911597" h="911597">
                <a:moveTo>
                  <a:pt x="0" y="0"/>
                </a:moveTo>
                <a:lnTo>
                  <a:pt x="911597" y="0"/>
                </a:lnTo>
                <a:lnTo>
                  <a:pt x="911597" y="911597"/>
                </a:lnTo>
                <a:lnTo>
                  <a:pt x="0" y="911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52936" y="4437787"/>
            <a:ext cx="4982127" cy="2852108"/>
          </a:xfrm>
          <a:custGeom>
            <a:avLst/>
            <a:gdLst/>
            <a:ahLst/>
            <a:cxnLst/>
            <a:rect l="l" t="t" r="r" b="b"/>
            <a:pathLst>
              <a:path w="4982127" h="2852108">
                <a:moveTo>
                  <a:pt x="0" y="0"/>
                </a:moveTo>
                <a:lnTo>
                  <a:pt x="4982128" y="0"/>
                </a:lnTo>
                <a:lnTo>
                  <a:pt x="4982128" y="2852107"/>
                </a:lnTo>
                <a:lnTo>
                  <a:pt x="0" y="2852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72623" y="420027"/>
            <a:ext cx="12358715" cy="85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3"/>
              </a:lnSpc>
            </a:pPr>
            <a:r>
              <a:rPr lang="en-US" sz="5994" spc="87">
                <a:solidFill>
                  <a:srgbClr val="FFFFFF"/>
                </a:solidFill>
                <a:latin typeface="Montserrat"/>
              </a:rPr>
              <a:t>Köszönöm a figyelmet!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5170" y="8607718"/>
            <a:ext cx="5695564" cy="729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sz="4319">
                <a:solidFill>
                  <a:srgbClr val="009933"/>
                </a:solidFill>
                <a:latin typeface="Open Sans"/>
              </a:rPr>
              <a:t> +36 20 389 0855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45109" y="8598552"/>
            <a:ext cx="7884569" cy="7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9933"/>
                </a:solidFill>
                <a:latin typeface="Open Sans"/>
              </a:rPr>
              <a:t>hamartika@gmail.com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52062" y="9380741"/>
            <a:ext cx="10235332" cy="7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9933"/>
                </a:solidFill>
                <a:latin typeface="Open Sans"/>
              </a:rPr>
              <a:t>https://hamarmarti.hu/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C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4993" y="7975297"/>
            <a:ext cx="13728036" cy="1283003"/>
          </a:xfrm>
          <a:custGeom>
            <a:avLst/>
            <a:gdLst/>
            <a:ahLst/>
            <a:cxnLst/>
            <a:rect l="l" t="t" r="r" b="b"/>
            <a:pathLst>
              <a:path w="13728036" h="1283003">
                <a:moveTo>
                  <a:pt x="0" y="0"/>
                </a:moveTo>
                <a:lnTo>
                  <a:pt x="13728036" y="0"/>
                </a:lnTo>
                <a:lnTo>
                  <a:pt x="13728036" y="1283003"/>
                </a:lnTo>
                <a:lnTo>
                  <a:pt x="0" y="1283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3697" y="5143500"/>
            <a:ext cx="6635631" cy="4990386"/>
          </a:xfrm>
          <a:custGeom>
            <a:avLst/>
            <a:gdLst/>
            <a:ahLst/>
            <a:cxnLst/>
            <a:rect l="l" t="t" r="r" b="b"/>
            <a:pathLst>
              <a:path w="6635631" h="4990386">
                <a:moveTo>
                  <a:pt x="0" y="0"/>
                </a:moveTo>
                <a:lnTo>
                  <a:pt x="6635631" y="0"/>
                </a:lnTo>
                <a:lnTo>
                  <a:pt x="6635631" y="4990386"/>
                </a:lnTo>
                <a:lnTo>
                  <a:pt x="0" y="4990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123" r="-612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86000" y="216738"/>
            <a:ext cx="12358715" cy="85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3"/>
              </a:lnSpc>
            </a:pPr>
            <a:r>
              <a:rPr lang="en-US" sz="5994" spc="87">
                <a:solidFill>
                  <a:srgbClr val="FFFFFF"/>
                </a:solidFill>
                <a:latin typeface="Montserrat"/>
              </a:rPr>
              <a:t>Miért vagyok itt?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232039" y="1283003"/>
            <a:ext cx="12295736" cy="561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62"/>
              </a:lnSpc>
            </a:pPr>
            <a:endParaRPr/>
          </a:p>
          <a:p>
            <a:pPr marL="698298" lvl="1" indent="-349149" algn="l">
              <a:lnSpc>
                <a:spcPts val="5562"/>
              </a:lnSpc>
              <a:buFont typeface="Arial"/>
              <a:buChar char="•"/>
            </a:pPr>
            <a:r>
              <a:rPr lang="en-US" sz="4635" spc="67">
                <a:solidFill>
                  <a:srgbClr val="000000"/>
                </a:solidFill>
                <a:latin typeface="Montserrat"/>
              </a:rPr>
              <a:t>Megmutatni, hogy bármilyen helyzetből VAN kiút</a:t>
            </a:r>
          </a:p>
          <a:p>
            <a:pPr marL="698298" lvl="1" indent="-349149" algn="l">
              <a:lnSpc>
                <a:spcPts val="5562"/>
              </a:lnSpc>
              <a:buFont typeface="Arial"/>
              <a:buChar char="•"/>
            </a:pPr>
            <a:r>
              <a:rPr lang="en-US" sz="4635" spc="67">
                <a:solidFill>
                  <a:srgbClr val="000000"/>
                </a:solidFill>
                <a:latin typeface="Montserrat"/>
              </a:rPr>
              <a:t>Eloszlatni a félelmeket, aggodalmat, szorongást a pénzzel kapcsolatban</a:t>
            </a:r>
          </a:p>
          <a:p>
            <a:pPr marL="698298" lvl="1" indent="-349149" algn="l">
              <a:lnSpc>
                <a:spcPts val="5562"/>
              </a:lnSpc>
              <a:buFont typeface="Arial"/>
              <a:buChar char="•"/>
            </a:pPr>
            <a:r>
              <a:rPr lang="en-US" sz="4635" spc="67">
                <a:solidFill>
                  <a:srgbClr val="000000"/>
                </a:solidFill>
                <a:latin typeface="Montserrat"/>
              </a:rPr>
              <a:t>Pénzügyi tudatosságot, tippeket adni</a:t>
            </a:r>
          </a:p>
          <a:p>
            <a:pPr marL="698298" lvl="1" indent="-349149" algn="l">
              <a:lnSpc>
                <a:spcPts val="5562"/>
              </a:lnSpc>
              <a:buFont typeface="Arial"/>
              <a:buChar char="•"/>
            </a:pPr>
            <a:r>
              <a:rPr lang="en-US" sz="4635" spc="67">
                <a:solidFill>
                  <a:srgbClr val="000000"/>
                </a:solidFill>
                <a:latin typeface="Montserrat"/>
              </a:rPr>
              <a:t>Elgondolkodtatni: új nézőpontokat hozni a pénzügyekkel kapcsolatban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10122242" y="-3979308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058961" flipH="1">
            <a:off x="-4720739" y="5593174"/>
            <a:ext cx="10639095" cy="7737524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1562759" y="1893192"/>
            <a:ext cx="15162482" cy="7808678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9"/>
                </a:lnTo>
                <a:lnTo>
                  <a:pt x="0" y="7808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08396" y="1611900"/>
            <a:ext cx="9486104" cy="2395241"/>
          </a:xfrm>
          <a:custGeom>
            <a:avLst/>
            <a:gdLst/>
            <a:ahLst/>
            <a:cxnLst/>
            <a:rect l="l" t="t" r="r" b="b"/>
            <a:pathLst>
              <a:path w="9486104" h="2395241">
                <a:moveTo>
                  <a:pt x="0" y="0"/>
                </a:moveTo>
                <a:lnTo>
                  <a:pt x="9486104" y="0"/>
                </a:lnTo>
                <a:lnTo>
                  <a:pt x="9486104" y="2395241"/>
                </a:lnTo>
                <a:lnTo>
                  <a:pt x="0" y="23952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97165">
            <a:off x="1248847" y="4141075"/>
            <a:ext cx="3558792" cy="3312912"/>
          </a:xfrm>
          <a:custGeom>
            <a:avLst/>
            <a:gdLst/>
            <a:ahLst/>
            <a:cxnLst/>
            <a:rect l="l" t="t" r="r" b="b"/>
            <a:pathLst>
              <a:path w="3558792" h="3312912">
                <a:moveTo>
                  <a:pt x="0" y="0"/>
                </a:moveTo>
                <a:lnTo>
                  <a:pt x="3558792" y="0"/>
                </a:lnTo>
                <a:lnTo>
                  <a:pt x="3558792" y="3312913"/>
                </a:lnTo>
                <a:lnTo>
                  <a:pt x="0" y="3312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5119" y="3378502"/>
            <a:ext cx="4843277" cy="4341337"/>
          </a:xfrm>
          <a:custGeom>
            <a:avLst/>
            <a:gdLst/>
            <a:ahLst/>
            <a:cxnLst/>
            <a:rect l="l" t="t" r="r" b="b"/>
            <a:pathLst>
              <a:path w="4843277" h="4341337">
                <a:moveTo>
                  <a:pt x="0" y="0"/>
                </a:moveTo>
                <a:lnTo>
                  <a:pt x="4843277" y="0"/>
                </a:lnTo>
                <a:lnTo>
                  <a:pt x="4843277" y="4341338"/>
                </a:lnTo>
                <a:lnTo>
                  <a:pt x="0" y="43413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732725" y="4150016"/>
            <a:ext cx="9486104" cy="572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15"/>
              </a:lnSpc>
            </a:pPr>
            <a:r>
              <a:rPr lang="en-US" sz="5573">
                <a:solidFill>
                  <a:srgbClr val="51413A"/>
                </a:solidFill>
                <a:latin typeface="Montserrat Bold"/>
              </a:rPr>
              <a:t>A pénz - az egyik leggyakoribb stresszforrás  </a:t>
            </a:r>
          </a:p>
          <a:p>
            <a:pPr>
              <a:lnSpc>
                <a:spcPts val="5015"/>
              </a:lnSpc>
            </a:pPr>
            <a:endParaRPr lang="en-US" sz="5573">
              <a:solidFill>
                <a:srgbClr val="51413A"/>
              </a:solidFill>
              <a:latin typeface="Montserrat Bold"/>
            </a:endParaRPr>
          </a:p>
          <a:p>
            <a:pPr>
              <a:lnSpc>
                <a:spcPts val="5015"/>
              </a:lnSpc>
            </a:pPr>
            <a:r>
              <a:rPr lang="en-US" sz="5573">
                <a:solidFill>
                  <a:srgbClr val="51413A"/>
                </a:solidFill>
                <a:latin typeface="Montserrat Bold"/>
              </a:rPr>
              <a:t>Tabu téma</a:t>
            </a:r>
          </a:p>
          <a:p>
            <a:pPr>
              <a:lnSpc>
                <a:spcPts val="5015"/>
              </a:lnSpc>
            </a:pPr>
            <a:endParaRPr lang="en-US" sz="5573">
              <a:solidFill>
                <a:srgbClr val="51413A"/>
              </a:solidFill>
              <a:latin typeface="Montserrat Bold"/>
            </a:endParaRPr>
          </a:p>
          <a:p>
            <a:pPr>
              <a:lnSpc>
                <a:spcPts val="5015"/>
              </a:lnSpc>
            </a:pPr>
            <a:r>
              <a:rPr lang="en-US" sz="5573">
                <a:solidFill>
                  <a:srgbClr val="51413A"/>
                </a:solidFill>
                <a:latin typeface="Montserrat Bold"/>
              </a:rPr>
              <a:t>Bibliában kb. 2350 vers szól a pénzről, vagyonról</a:t>
            </a:r>
          </a:p>
          <a:p>
            <a:pPr>
              <a:lnSpc>
                <a:spcPts val="5015"/>
              </a:lnSpc>
            </a:pPr>
            <a:endParaRPr lang="en-US" sz="5573">
              <a:solidFill>
                <a:srgbClr val="51413A"/>
              </a:solidFill>
              <a:latin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33611" y="2615111"/>
            <a:ext cx="7684331" cy="113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51413A"/>
                </a:solidFill>
                <a:latin typeface="Nunito Bold"/>
              </a:rPr>
              <a:t>PÉNZ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1107023" y="905825"/>
            <a:ext cx="16584225" cy="8540876"/>
          </a:xfrm>
          <a:custGeom>
            <a:avLst/>
            <a:gdLst/>
            <a:ahLst/>
            <a:cxnLst/>
            <a:rect l="l" t="t" r="r" b="b"/>
            <a:pathLst>
              <a:path w="16584225" h="8540876">
                <a:moveTo>
                  <a:pt x="0" y="0"/>
                </a:moveTo>
                <a:lnTo>
                  <a:pt x="16584225" y="0"/>
                </a:lnTo>
                <a:lnTo>
                  <a:pt x="16584225" y="8540876"/>
                </a:lnTo>
                <a:lnTo>
                  <a:pt x="0" y="85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4289958" y="-1177301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077585" y="4457504"/>
            <a:ext cx="2659194" cy="3769477"/>
          </a:xfrm>
          <a:custGeom>
            <a:avLst/>
            <a:gdLst/>
            <a:ahLst/>
            <a:cxnLst/>
            <a:rect l="l" t="t" r="r" b="b"/>
            <a:pathLst>
              <a:path w="2659194" h="3769477">
                <a:moveTo>
                  <a:pt x="2659195" y="0"/>
                </a:moveTo>
                <a:lnTo>
                  <a:pt x="0" y="0"/>
                </a:lnTo>
                <a:lnTo>
                  <a:pt x="0" y="3769477"/>
                </a:lnTo>
                <a:lnTo>
                  <a:pt x="2659195" y="3769477"/>
                </a:lnTo>
                <a:lnTo>
                  <a:pt x="265919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80249">
            <a:off x="3413107" y="975068"/>
            <a:ext cx="2200258" cy="2184257"/>
          </a:xfrm>
          <a:custGeom>
            <a:avLst/>
            <a:gdLst/>
            <a:ahLst/>
            <a:cxnLst/>
            <a:rect l="l" t="t" r="r" b="b"/>
            <a:pathLst>
              <a:path w="2200258" h="2184257">
                <a:moveTo>
                  <a:pt x="0" y="0"/>
                </a:moveTo>
                <a:lnTo>
                  <a:pt x="2200259" y="0"/>
                </a:lnTo>
                <a:lnTo>
                  <a:pt x="2200259" y="2184256"/>
                </a:lnTo>
                <a:lnTo>
                  <a:pt x="0" y="21842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032675" y="1427224"/>
            <a:ext cx="10226625" cy="7640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4799">
                <a:solidFill>
                  <a:srgbClr val="51413A"/>
                </a:solidFill>
                <a:latin typeface="Montserrat Bold"/>
              </a:rPr>
              <a:t>Képes időben értéket tárolni.</a:t>
            </a:r>
          </a:p>
          <a:p>
            <a:pPr>
              <a:lnSpc>
                <a:spcPts val="4319"/>
              </a:lnSpc>
            </a:pPr>
            <a:endParaRPr lang="en-US" sz="4799">
              <a:solidFill>
                <a:srgbClr val="51413A"/>
              </a:solidFill>
              <a:latin typeface="Montserrat Bold"/>
            </a:endParaRPr>
          </a:p>
          <a:p>
            <a:pPr>
              <a:lnSpc>
                <a:spcPts val="4319"/>
              </a:lnSpc>
            </a:pPr>
            <a:r>
              <a:rPr lang="en-US" sz="4799">
                <a:solidFill>
                  <a:srgbClr val="51413A"/>
                </a:solidFill>
                <a:latin typeface="Montserrat Bold"/>
              </a:rPr>
              <a:t>A munkám eredményét félre tudom rakni, hogy évekkel később élvezzem.</a:t>
            </a:r>
          </a:p>
          <a:p>
            <a:pPr>
              <a:lnSpc>
                <a:spcPts val="4319"/>
              </a:lnSpc>
            </a:pPr>
            <a:endParaRPr lang="en-US" sz="4799">
              <a:solidFill>
                <a:srgbClr val="51413A"/>
              </a:solidFill>
              <a:latin typeface="Montserrat Bold"/>
            </a:endParaRPr>
          </a:p>
          <a:p>
            <a:pPr>
              <a:lnSpc>
                <a:spcPts val="4319"/>
              </a:lnSpc>
            </a:pPr>
            <a:r>
              <a:rPr lang="en-US" sz="4799">
                <a:solidFill>
                  <a:srgbClr val="51413A"/>
                </a:solidFill>
                <a:latin typeface="Montserrat Bold"/>
              </a:rPr>
              <a:t>Ez a késleltetett felhasználás a megtakarítás alapja.</a:t>
            </a:r>
          </a:p>
          <a:p>
            <a:pPr>
              <a:lnSpc>
                <a:spcPts val="4319"/>
              </a:lnSpc>
            </a:pPr>
            <a:endParaRPr lang="en-US" sz="4799">
              <a:solidFill>
                <a:srgbClr val="51413A"/>
              </a:solidFill>
              <a:latin typeface="Montserrat Bold"/>
            </a:endParaRPr>
          </a:p>
          <a:p>
            <a:pPr>
              <a:lnSpc>
                <a:spcPts val="4319"/>
              </a:lnSpc>
            </a:pPr>
            <a:r>
              <a:rPr lang="en-US" sz="4799">
                <a:solidFill>
                  <a:srgbClr val="51413A"/>
                </a:solidFill>
                <a:latin typeface="Montserrat Bold"/>
              </a:rPr>
              <a:t>Aranyfedezet volt a pénz mögött 1971-ig. (Mo-n 1983-ig)</a:t>
            </a:r>
          </a:p>
          <a:p>
            <a:pPr>
              <a:lnSpc>
                <a:spcPts val="4319"/>
              </a:lnSpc>
            </a:pPr>
            <a:endParaRPr lang="en-US" sz="4799">
              <a:solidFill>
                <a:srgbClr val="51413A"/>
              </a:solidFill>
              <a:latin typeface="Montserrat Bold"/>
            </a:endParaRPr>
          </a:p>
          <a:p>
            <a:pPr>
              <a:lnSpc>
                <a:spcPts val="4319"/>
              </a:lnSpc>
            </a:pPr>
            <a:r>
              <a:rPr lang="en-US" sz="4799">
                <a:solidFill>
                  <a:srgbClr val="51413A"/>
                </a:solidFill>
                <a:latin typeface="Montserrat Bold"/>
              </a:rPr>
              <a:t>Azóta az ígéret és a hit van mögötte!!!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91867" y="110490"/>
            <a:ext cx="10593280" cy="918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10"/>
              </a:lnSpc>
            </a:pPr>
            <a:r>
              <a:rPr lang="en-US" sz="5700">
                <a:solidFill>
                  <a:srgbClr val="51413A"/>
                </a:solidFill>
                <a:latin typeface="Nunito Bold Bold"/>
              </a:rPr>
              <a:t>A pénz legelemibb funkciója</a:t>
            </a:r>
          </a:p>
        </p:txBody>
      </p:sp>
      <p:sp>
        <p:nvSpPr>
          <p:cNvPr id="9" name="Freeform 9"/>
          <p:cNvSpPr/>
          <p:nvPr/>
        </p:nvSpPr>
        <p:spPr>
          <a:xfrm rot="-537755">
            <a:off x="2064711" y="6014119"/>
            <a:ext cx="1821690" cy="2408485"/>
          </a:xfrm>
          <a:custGeom>
            <a:avLst/>
            <a:gdLst/>
            <a:ahLst/>
            <a:cxnLst/>
            <a:rect l="l" t="t" r="r" b="b"/>
            <a:pathLst>
              <a:path w="1821690" h="2408485">
                <a:moveTo>
                  <a:pt x="0" y="0"/>
                </a:moveTo>
                <a:lnTo>
                  <a:pt x="1821691" y="0"/>
                </a:lnTo>
                <a:lnTo>
                  <a:pt x="1821691" y="2408485"/>
                </a:lnTo>
                <a:lnTo>
                  <a:pt x="0" y="2408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37798" y="5993489"/>
            <a:ext cx="2469385" cy="3264811"/>
          </a:xfrm>
          <a:custGeom>
            <a:avLst/>
            <a:gdLst/>
            <a:ahLst/>
            <a:cxnLst/>
            <a:rect l="l" t="t" r="r" b="b"/>
            <a:pathLst>
              <a:path w="2469385" h="3264811">
                <a:moveTo>
                  <a:pt x="0" y="0"/>
                </a:moveTo>
                <a:lnTo>
                  <a:pt x="2469384" y="0"/>
                </a:lnTo>
                <a:lnTo>
                  <a:pt x="2469384" y="3264811"/>
                </a:lnTo>
                <a:lnTo>
                  <a:pt x="0" y="3264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10020624" y="-170959"/>
            <a:ext cx="9555720" cy="9897638"/>
          </a:xfrm>
          <a:custGeom>
            <a:avLst/>
            <a:gdLst/>
            <a:ahLst/>
            <a:cxnLst/>
            <a:rect l="l" t="t" r="r" b="b"/>
            <a:pathLst>
              <a:path w="9555720" h="9897638">
                <a:moveTo>
                  <a:pt x="9555720" y="9897638"/>
                </a:moveTo>
                <a:lnTo>
                  <a:pt x="0" y="9897638"/>
                </a:lnTo>
                <a:lnTo>
                  <a:pt x="0" y="0"/>
                </a:lnTo>
                <a:lnTo>
                  <a:pt x="9555720" y="0"/>
                </a:lnTo>
                <a:lnTo>
                  <a:pt x="9555720" y="989763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761358">
            <a:off x="-5283473" y="5858136"/>
            <a:ext cx="10566946" cy="7685052"/>
          </a:xfrm>
          <a:custGeom>
            <a:avLst/>
            <a:gdLst/>
            <a:ahLst/>
            <a:cxnLst/>
            <a:rect l="l" t="t" r="r" b="b"/>
            <a:pathLst>
              <a:path w="10566946" h="7685052">
                <a:moveTo>
                  <a:pt x="0" y="0"/>
                </a:moveTo>
                <a:lnTo>
                  <a:pt x="10566946" y="0"/>
                </a:lnTo>
                <a:lnTo>
                  <a:pt x="10566946" y="7685052"/>
                </a:lnTo>
                <a:lnTo>
                  <a:pt x="0" y="768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72309" y="1402976"/>
            <a:ext cx="1347197" cy="1395402"/>
          </a:xfrm>
          <a:custGeom>
            <a:avLst/>
            <a:gdLst/>
            <a:ahLst/>
            <a:cxnLst/>
            <a:rect l="l" t="t" r="r" b="b"/>
            <a:pathLst>
              <a:path w="1347197" h="1395402">
                <a:moveTo>
                  <a:pt x="0" y="0"/>
                </a:moveTo>
                <a:lnTo>
                  <a:pt x="1347197" y="0"/>
                </a:lnTo>
                <a:lnTo>
                  <a:pt x="1347197" y="1395402"/>
                </a:lnTo>
                <a:lnTo>
                  <a:pt x="0" y="1395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72309" y="4180003"/>
            <a:ext cx="1347197" cy="1395402"/>
          </a:xfrm>
          <a:custGeom>
            <a:avLst/>
            <a:gdLst/>
            <a:ahLst/>
            <a:cxnLst/>
            <a:rect l="l" t="t" r="r" b="b"/>
            <a:pathLst>
              <a:path w="1347197" h="1395402">
                <a:moveTo>
                  <a:pt x="0" y="0"/>
                </a:moveTo>
                <a:lnTo>
                  <a:pt x="1347197" y="0"/>
                </a:lnTo>
                <a:lnTo>
                  <a:pt x="1347197" y="1395402"/>
                </a:lnTo>
                <a:lnTo>
                  <a:pt x="0" y="1395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72309" y="7002285"/>
            <a:ext cx="1347197" cy="1395402"/>
          </a:xfrm>
          <a:custGeom>
            <a:avLst/>
            <a:gdLst/>
            <a:ahLst/>
            <a:cxnLst/>
            <a:rect l="l" t="t" r="r" b="b"/>
            <a:pathLst>
              <a:path w="1347197" h="1395402">
                <a:moveTo>
                  <a:pt x="0" y="0"/>
                </a:moveTo>
                <a:lnTo>
                  <a:pt x="1347197" y="0"/>
                </a:lnTo>
                <a:lnTo>
                  <a:pt x="1347197" y="1395401"/>
                </a:lnTo>
                <a:lnTo>
                  <a:pt x="0" y="1395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8976" y="3282669"/>
            <a:ext cx="7899641" cy="5115018"/>
          </a:xfrm>
          <a:custGeom>
            <a:avLst/>
            <a:gdLst/>
            <a:ahLst/>
            <a:cxnLst/>
            <a:rect l="l" t="t" r="r" b="b"/>
            <a:pathLst>
              <a:path w="7899641" h="5115018">
                <a:moveTo>
                  <a:pt x="0" y="0"/>
                </a:moveTo>
                <a:lnTo>
                  <a:pt x="7899641" y="0"/>
                </a:lnTo>
                <a:lnTo>
                  <a:pt x="7899641" y="5115017"/>
                </a:lnTo>
                <a:lnTo>
                  <a:pt x="0" y="51150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654147"/>
            <a:ext cx="9358617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10"/>
              </a:lnSpc>
            </a:pPr>
            <a:r>
              <a:rPr lang="en-US" sz="5700">
                <a:solidFill>
                  <a:srgbClr val="51413A"/>
                </a:solidFill>
                <a:latin typeface="Nunito Bold Bold"/>
              </a:rPr>
              <a:t>A magyarok pénzügyi ‘tudatlanságának” az okai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49665" y="1851118"/>
            <a:ext cx="992485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FFF9FF"/>
                </a:solidFill>
                <a:latin typeface="Nunito Bold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49665" y="4628145"/>
            <a:ext cx="992485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FFF9FF"/>
                </a:solidFill>
                <a:latin typeface="Nunito Bold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49665" y="7450426"/>
            <a:ext cx="992485" cy="527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>
                <a:solidFill>
                  <a:srgbClr val="FFF9FF"/>
                </a:solidFill>
                <a:latin typeface="Nunito Bold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84685" y="1864454"/>
            <a:ext cx="5774615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4"/>
              </a:lnSpc>
            </a:pPr>
            <a:r>
              <a:rPr lang="en-US" sz="4249">
                <a:solidFill>
                  <a:srgbClr val="51413A"/>
                </a:solidFill>
                <a:latin typeface="Montserrat Bold"/>
              </a:rPr>
              <a:t>MO-n 1874-1948-ig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14806" y="4936808"/>
            <a:ext cx="5774615" cy="53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4"/>
              </a:lnSpc>
            </a:pPr>
            <a:r>
              <a:rPr lang="en-US" sz="4349">
                <a:solidFill>
                  <a:srgbClr val="51413A"/>
                </a:solidFill>
                <a:latin typeface="Montserrat Bold"/>
              </a:rPr>
              <a:t>MO-n 1949 OTP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14806" y="7850476"/>
            <a:ext cx="5774615" cy="1615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4"/>
              </a:lnSpc>
            </a:pPr>
            <a:r>
              <a:rPr lang="en-US" sz="4649">
                <a:solidFill>
                  <a:srgbClr val="51413A"/>
                </a:solidFill>
                <a:latin typeface="Montserrat Bold"/>
              </a:rPr>
              <a:t>államosítások, téeszesítés, padláskisöprés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84685" y="435235"/>
            <a:ext cx="5774615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5"/>
              </a:lnSpc>
            </a:pPr>
            <a:r>
              <a:rPr lang="en-US" sz="4150">
                <a:solidFill>
                  <a:srgbClr val="51413A"/>
                </a:solidFill>
                <a:latin typeface="Montserrat Bold"/>
              </a:rPr>
              <a:t>1531 ANTWERPEN ÉRTÉKTŐZSDE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84685" y="3448404"/>
            <a:ext cx="5774615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5"/>
              </a:lnSpc>
            </a:pPr>
            <a:r>
              <a:rPr lang="en-US" sz="4150">
                <a:solidFill>
                  <a:srgbClr val="51413A"/>
                </a:solidFill>
                <a:latin typeface="Montserrat Bold"/>
              </a:rPr>
              <a:t>1471 AZ ELSŐ BANK OLASZORSZÁGBAN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14806" y="6416011"/>
            <a:ext cx="5774615" cy="96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5"/>
              </a:lnSpc>
            </a:pPr>
            <a:r>
              <a:rPr lang="en-US" sz="4150">
                <a:solidFill>
                  <a:srgbClr val="51413A"/>
                </a:solidFill>
                <a:latin typeface="Montserrat Bold"/>
              </a:rPr>
              <a:t>2. VILÁGHÁBORÚ ELSZEGÉNYESEDÉS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4764770" y="6117796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219">
            <a:off x="1625452" y="1591977"/>
            <a:ext cx="16584225" cy="8540876"/>
          </a:xfrm>
          <a:custGeom>
            <a:avLst/>
            <a:gdLst/>
            <a:ahLst/>
            <a:cxnLst/>
            <a:rect l="l" t="t" r="r" b="b"/>
            <a:pathLst>
              <a:path w="16584225" h="8540876">
                <a:moveTo>
                  <a:pt x="0" y="0"/>
                </a:moveTo>
                <a:lnTo>
                  <a:pt x="16584225" y="0"/>
                </a:lnTo>
                <a:lnTo>
                  <a:pt x="16584225" y="8540875"/>
                </a:lnTo>
                <a:lnTo>
                  <a:pt x="0" y="8540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4289958" y="-1177301"/>
            <a:ext cx="10193173" cy="7413217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6628" y="4232222"/>
            <a:ext cx="6526908" cy="5037957"/>
          </a:xfrm>
          <a:custGeom>
            <a:avLst/>
            <a:gdLst/>
            <a:ahLst/>
            <a:cxnLst/>
            <a:rect l="l" t="t" r="r" b="b"/>
            <a:pathLst>
              <a:path w="6526908" h="5037957">
                <a:moveTo>
                  <a:pt x="0" y="0"/>
                </a:moveTo>
                <a:lnTo>
                  <a:pt x="6526908" y="0"/>
                </a:lnTo>
                <a:lnTo>
                  <a:pt x="6526908" y="5037957"/>
                </a:lnTo>
                <a:lnTo>
                  <a:pt x="0" y="50379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36544" y="2394382"/>
            <a:ext cx="10814912" cy="115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6"/>
              </a:lnSpc>
            </a:pPr>
            <a:r>
              <a:rPr lang="en-US" sz="4907">
                <a:solidFill>
                  <a:srgbClr val="51413A"/>
                </a:solidFill>
                <a:latin typeface="Montserrat Bold"/>
              </a:rPr>
              <a:t>bankcsőd, brókercsőd, piramisjátékok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94514" y="685003"/>
            <a:ext cx="14009244" cy="103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19"/>
              </a:lnSpc>
            </a:pPr>
            <a:r>
              <a:rPr lang="en-US" sz="6399">
                <a:solidFill>
                  <a:srgbClr val="51413A"/>
                </a:solidFill>
                <a:latin typeface="Nunito Bold Bold"/>
              </a:rPr>
              <a:t>90-es évektől csalások, botrányok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53523" y="3448211"/>
            <a:ext cx="8773187" cy="1710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6"/>
              </a:lnSpc>
            </a:pPr>
            <a:r>
              <a:rPr lang="en-US" sz="4907">
                <a:solidFill>
                  <a:srgbClr val="51413A"/>
                </a:solidFill>
                <a:latin typeface="Montserrat Bold"/>
              </a:rPr>
              <a:t>2008 devizahitelesek - tisztességtelen banki gyakorlat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5585393"/>
            <a:ext cx="8773187" cy="599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6"/>
              </a:lnSpc>
            </a:pPr>
            <a:r>
              <a:rPr lang="en-US" sz="4907">
                <a:solidFill>
                  <a:srgbClr val="51413A"/>
                </a:solidFill>
                <a:latin typeface="Montserrat Bold"/>
              </a:rPr>
              <a:t>2020 Covid-járvány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6889170"/>
            <a:ext cx="8773187" cy="282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6"/>
              </a:lnSpc>
            </a:pPr>
            <a:r>
              <a:rPr lang="en-US" sz="4907">
                <a:solidFill>
                  <a:srgbClr val="51413A"/>
                </a:solidFill>
                <a:latin typeface="Montserrat Bold"/>
              </a:rPr>
              <a:t>Az állam feladata volt gondoskodni a népről.</a:t>
            </a:r>
          </a:p>
          <a:p>
            <a:pPr>
              <a:lnSpc>
                <a:spcPts val="4416"/>
              </a:lnSpc>
            </a:pPr>
            <a:endParaRPr lang="en-US" sz="4907">
              <a:solidFill>
                <a:srgbClr val="51413A"/>
              </a:solidFill>
              <a:latin typeface="Montserrat Bold"/>
            </a:endParaRPr>
          </a:p>
          <a:p>
            <a:pPr>
              <a:lnSpc>
                <a:spcPts val="4416"/>
              </a:lnSpc>
            </a:pPr>
            <a:r>
              <a:rPr lang="en-US" sz="4907">
                <a:solidFill>
                  <a:srgbClr val="51413A"/>
                </a:solidFill>
                <a:latin typeface="Montserrat Bold"/>
              </a:rPr>
              <a:t>Egyedüli befektetésnek a bankbetét számított.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15740947" y="6379995"/>
            <a:ext cx="6098288" cy="6281008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049102">
            <a:off x="-5247778" y="-3348443"/>
            <a:ext cx="11082341" cy="8059884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4219">
            <a:off x="2479360" y="1651627"/>
            <a:ext cx="13560673" cy="6983747"/>
          </a:xfrm>
          <a:custGeom>
            <a:avLst/>
            <a:gdLst/>
            <a:ahLst/>
            <a:cxnLst/>
            <a:rect l="l" t="t" r="r" b="b"/>
            <a:pathLst>
              <a:path w="13560673" h="6983747">
                <a:moveTo>
                  <a:pt x="0" y="0"/>
                </a:moveTo>
                <a:lnTo>
                  <a:pt x="13560673" y="0"/>
                </a:lnTo>
                <a:lnTo>
                  <a:pt x="13560673" y="6983746"/>
                </a:lnTo>
                <a:lnTo>
                  <a:pt x="0" y="6983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73690">
            <a:off x="15165817" y="1447535"/>
            <a:ext cx="1645125" cy="2175045"/>
          </a:xfrm>
          <a:custGeom>
            <a:avLst/>
            <a:gdLst/>
            <a:ahLst/>
            <a:cxnLst/>
            <a:rect l="l" t="t" r="r" b="b"/>
            <a:pathLst>
              <a:path w="1645125" h="2175045">
                <a:moveTo>
                  <a:pt x="0" y="0"/>
                </a:moveTo>
                <a:lnTo>
                  <a:pt x="1645126" y="0"/>
                </a:lnTo>
                <a:lnTo>
                  <a:pt x="1645126" y="2175046"/>
                </a:lnTo>
                <a:lnTo>
                  <a:pt x="0" y="21750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32110">
            <a:off x="15360594" y="6126945"/>
            <a:ext cx="1919125" cy="2720409"/>
          </a:xfrm>
          <a:custGeom>
            <a:avLst/>
            <a:gdLst/>
            <a:ahLst/>
            <a:cxnLst/>
            <a:rect l="l" t="t" r="r" b="b"/>
            <a:pathLst>
              <a:path w="1919125" h="2720409">
                <a:moveTo>
                  <a:pt x="0" y="0"/>
                </a:moveTo>
                <a:lnTo>
                  <a:pt x="1919126" y="0"/>
                </a:lnTo>
                <a:lnTo>
                  <a:pt x="1919126" y="2720410"/>
                </a:lnTo>
                <a:lnTo>
                  <a:pt x="0" y="272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3614" y="6901717"/>
            <a:ext cx="2363405" cy="1890724"/>
          </a:xfrm>
          <a:custGeom>
            <a:avLst/>
            <a:gdLst/>
            <a:ahLst/>
            <a:cxnLst/>
            <a:rect l="l" t="t" r="r" b="b"/>
            <a:pathLst>
              <a:path w="2363405" h="1890724">
                <a:moveTo>
                  <a:pt x="0" y="0"/>
                </a:moveTo>
                <a:lnTo>
                  <a:pt x="2363405" y="0"/>
                </a:lnTo>
                <a:lnTo>
                  <a:pt x="2363405" y="1890724"/>
                </a:lnTo>
                <a:lnTo>
                  <a:pt x="0" y="1890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4830634" cy="3200295"/>
          </a:xfrm>
          <a:custGeom>
            <a:avLst/>
            <a:gdLst/>
            <a:ahLst/>
            <a:cxnLst/>
            <a:rect l="l" t="t" r="r" b="b"/>
            <a:pathLst>
              <a:path w="4830634" h="3200295">
                <a:moveTo>
                  <a:pt x="0" y="0"/>
                </a:moveTo>
                <a:lnTo>
                  <a:pt x="4830634" y="0"/>
                </a:lnTo>
                <a:lnTo>
                  <a:pt x="4830634" y="3200295"/>
                </a:lnTo>
                <a:lnTo>
                  <a:pt x="0" y="32002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30634" y="514920"/>
            <a:ext cx="9687333" cy="1174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9"/>
              </a:lnSpc>
            </a:pPr>
            <a:r>
              <a:rPr lang="en-US" sz="7299">
                <a:solidFill>
                  <a:srgbClr val="51413A"/>
                </a:solidFill>
                <a:latin typeface="Nunito Bold Bold"/>
              </a:rPr>
              <a:t>Következmények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30634" y="2239799"/>
            <a:ext cx="10440378" cy="6012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14" lvl="1" indent="-518157">
              <a:lnSpc>
                <a:spcPts val="4319"/>
              </a:lnSpc>
              <a:buFont typeface="Arial"/>
              <a:buChar char="•"/>
            </a:pPr>
            <a:r>
              <a:rPr lang="en-US" sz="4799">
                <a:solidFill>
                  <a:srgbClr val="51413A"/>
                </a:solidFill>
                <a:latin typeface="Montserrat Bold"/>
              </a:rPr>
              <a:t>Tapasztalatlanság a befektetésekben </a:t>
            </a:r>
          </a:p>
          <a:p>
            <a:pPr marL="1036314" lvl="1" indent="-518157">
              <a:lnSpc>
                <a:spcPts val="4319"/>
              </a:lnSpc>
              <a:buFont typeface="Arial"/>
              <a:buChar char="•"/>
            </a:pPr>
            <a:r>
              <a:rPr lang="en-US" sz="4799">
                <a:solidFill>
                  <a:srgbClr val="51413A"/>
                </a:solidFill>
                <a:latin typeface="Montserrat Bold"/>
              </a:rPr>
              <a:t>Traumatizált nemzet</a:t>
            </a:r>
          </a:p>
          <a:p>
            <a:pPr marL="1036314" lvl="1" indent="-518157">
              <a:lnSpc>
                <a:spcPts val="4319"/>
              </a:lnSpc>
              <a:buFont typeface="Arial"/>
              <a:buChar char="•"/>
            </a:pPr>
            <a:r>
              <a:rPr lang="en-US" sz="4799">
                <a:solidFill>
                  <a:srgbClr val="51413A"/>
                </a:solidFill>
                <a:latin typeface="Montserrat Bold"/>
              </a:rPr>
              <a:t>Veszteségtől való félelem</a:t>
            </a:r>
          </a:p>
          <a:p>
            <a:pPr marL="1036314" lvl="1" indent="-518157">
              <a:lnSpc>
                <a:spcPts val="4319"/>
              </a:lnSpc>
              <a:buFont typeface="Arial"/>
              <a:buChar char="•"/>
            </a:pPr>
            <a:r>
              <a:rPr lang="en-US" sz="4799">
                <a:solidFill>
                  <a:srgbClr val="51413A"/>
                </a:solidFill>
                <a:latin typeface="Montserrat Bold"/>
              </a:rPr>
              <a:t>Bizalmatlanság</a:t>
            </a:r>
          </a:p>
          <a:p>
            <a:pPr marL="1036314" lvl="1" indent="-518157">
              <a:lnSpc>
                <a:spcPts val="4319"/>
              </a:lnSpc>
              <a:buFont typeface="Arial"/>
              <a:buChar char="•"/>
            </a:pPr>
            <a:r>
              <a:rPr lang="en-US" sz="4799">
                <a:solidFill>
                  <a:srgbClr val="51413A"/>
                </a:solidFill>
                <a:latin typeface="Montserrat Bold"/>
              </a:rPr>
              <a:t>Hiányosság az öngondoskodás terén</a:t>
            </a:r>
          </a:p>
          <a:p>
            <a:pPr marL="1036314" lvl="1" indent="-518157">
              <a:lnSpc>
                <a:spcPts val="4319"/>
              </a:lnSpc>
              <a:buFont typeface="Arial"/>
              <a:buChar char="•"/>
            </a:pPr>
            <a:r>
              <a:rPr lang="en-US" sz="4799">
                <a:solidFill>
                  <a:srgbClr val="51413A"/>
                </a:solidFill>
                <a:latin typeface="Montserrat Bold"/>
              </a:rPr>
              <a:t>Nincs az iskolák nagy részében pénzügyi oktatás</a:t>
            </a:r>
          </a:p>
          <a:p>
            <a:pPr marL="1036314" lvl="1" indent="-518157">
              <a:lnSpc>
                <a:spcPts val="4319"/>
              </a:lnSpc>
              <a:buFont typeface="Arial"/>
              <a:buChar char="•"/>
            </a:pPr>
            <a:r>
              <a:rPr lang="en-US" sz="4799">
                <a:solidFill>
                  <a:srgbClr val="51413A"/>
                </a:solidFill>
                <a:latin typeface="Montserrat Bold"/>
              </a:rPr>
              <a:t>Az otthonról hozott minták a meghatározók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1281</Words>
  <Application>Microsoft Office PowerPoint</Application>
  <PresentationFormat>Egyéni</PresentationFormat>
  <Paragraphs>246</Paragraphs>
  <Slides>30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42" baseType="lpstr">
      <vt:lpstr>Nunito Bold Bold</vt:lpstr>
      <vt:lpstr>Calibri</vt:lpstr>
      <vt:lpstr>Canva Sans</vt:lpstr>
      <vt:lpstr>Arial</vt:lpstr>
      <vt:lpstr>Now Bold</vt:lpstr>
      <vt:lpstr>Montserrat</vt:lpstr>
      <vt:lpstr>Open Sans</vt:lpstr>
      <vt:lpstr>Now Heavy</vt:lpstr>
      <vt:lpstr>Montserrat Bold</vt:lpstr>
      <vt:lpstr>Nunito Bold</vt:lpstr>
      <vt:lpstr>Montserrat Medium</vt:lpstr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Megmutatni, hogy bármilyen helyzetből VAN kiút Eloszlatni a félelmeket, aggodalmat, szorongást a pénzzel kapcsolatban Pénzügyi tudatosságot, tippeket hozni Elgondolkodtatni: egy másik nézőpontból ránézni a pénzügyekre</dc:title>
  <dc:creator>Sebestyén Andrea</dc:creator>
  <cp:lastModifiedBy>Sebestyén Andrea</cp:lastModifiedBy>
  <cp:revision>2</cp:revision>
  <dcterms:created xsi:type="dcterms:W3CDTF">2006-08-16T00:00:00Z</dcterms:created>
  <dcterms:modified xsi:type="dcterms:W3CDTF">2024-04-03T06:36:03Z</dcterms:modified>
  <dc:identifier>DAGA_yp1jCo</dc:identifier>
</cp:coreProperties>
</file>