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2" r:id="rId15"/>
    <p:sldId id="270" r:id="rId16"/>
    <p:sldId id="271" r:id="rId17"/>
    <p:sldId id="273" r:id="rId18"/>
    <p:sldId id="275" r:id="rId19"/>
    <p:sldId id="274" r:id="rId20"/>
    <p:sldId id="278" r:id="rId21"/>
    <p:sldId id="279" r:id="rId22"/>
    <p:sldId id="269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61C4D6-694B-44C9-B118-781F0A71F7E2}" type="datetimeFigureOut">
              <a:rPr lang="hu-HU" smtClean="0"/>
              <a:t>2022. 05. 31.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3FBA16-39AA-4318-88BE-7EB197D8535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880320"/>
          </a:xfrm>
        </p:spPr>
        <p:txBody>
          <a:bodyPr>
            <a:noAutofit/>
          </a:bodyPr>
          <a:lstStyle/>
          <a:p>
            <a:pPr algn="ctr"/>
            <a:r>
              <a:rPr lang="hu-HU" sz="2000" b="0" dirty="0" smtClean="0"/>
              <a:t>Szolnok Megyei Jogú Város Önkormányzata és a Debreceni Egyetem Egészségügyi Kar szervezésében</a:t>
            </a:r>
            <a:br>
              <a:rPr lang="hu-HU" sz="2000" b="0" dirty="0" smtClean="0"/>
            </a:b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b="0" dirty="0" smtClean="0"/>
              <a:t>KELET-MAGYARORSZÁGI SZÉPKORÚAK AKADÉMIÁJA SZOLNOKON</a:t>
            </a:r>
            <a:br>
              <a:rPr lang="hu-HU" sz="2000" b="0" dirty="0" smtClean="0"/>
            </a:b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 egészséges táplálkozás jelentősége időskorban - étrendi ajánlások és kockázati tényezők</a:t>
            </a: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hu-HU" sz="1600" dirty="0" err="1" smtClean="0"/>
              <a:t>Hanuferné</a:t>
            </a:r>
            <a:r>
              <a:rPr lang="hu-HU" sz="1600" dirty="0" smtClean="0"/>
              <a:t> Dr. Horváth Brigitta</a:t>
            </a:r>
          </a:p>
          <a:p>
            <a:pPr algn="ctr"/>
            <a:r>
              <a:rPr lang="hu-HU" sz="1600" dirty="0" smtClean="0"/>
              <a:t>egyetemi adjunktus</a:t>
            </a:r>
          </a:p>
          <a:p>
            <a:pPr algn="ctr"/>
            <a:r>
              <a:rPr lang="hu-HU" sz="1600" dirty="0" smtClean="0"/>
              <a:t>Debreceni Egyetem Egészségügyi Kar</a:t>
            </a:r>
            <a:endParaRPr lang="hu-HU" sz="1600" dirty="0"/>
          </a:p>
        </p:txBody>
      </p:sp>
      <p:pic>
        <p:nvPicPr>
          <p:cNvPr id="4" name="Kép 3" descr="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1168"/>
            <a:ext cx="1916832" cy="1916832"/>
          </a:xfrm>
          <a:prstGeom prst="rect">
            <a:avLst/>
          </a:prstGeom>
        </p:spPr>
      </p:pic>
      <p:pic>
        <p:nvPicPr>
          <p:cNvPr id="5" name="Kép 4" descr="szoln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1" y="4983650"/>
            <a:ext cx="1691680" cy="1874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malnutricio-jel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776864" cy="519885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alultápláltság jelei 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nő a betegségek iránti fogékonyság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elhúzódik a gyógyulás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romlanak a gyomor- bélrendszeri funkciók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csökken a fizikai terhelhetőség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romlik a szellemi kapacitás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romlik az életminőség és nő a halálozási arány </a:t>
            </a:r>
          </a:p>
          <a:p>
            <a:pPr algn="ctr"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accent2"/>
                </a:solidFill>
              </a:rPr>
              <a:t>	Nem csak a sovány emberek lehetnek alultápláltak!!!</a:t>
            </a:r>
          </a:p>
          <a:p>
            <a:pPr>
              <a:lnSpc>
                <a:spcPct val="150000"/>
              </a:lnSpc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Alultápláltság következménye</a:t>
            </a:r>
            <a:endParaRPr lang="hu-HU" dirty="0"/>
          </a:p>
        </p:txBody>
      </p:sp>
      <p:pic>
        <p:nvPicPr>
          <p:cNvPr id="4" name="Kép 3" descr="mcdonaldskovergyerek15032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260618"/>
            <a:ext cx="2255128" cy="15973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dirty="0" smtClean="0"/>
              <a:t>   Energia- és tápanyagbevitel</a:t>
            </a:r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 Mennyiség!				    Minőség!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Fehérje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Szénhidrát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Zsír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Mikroelem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err="1" smtClean="0"/>
              <a:t>Makroelem</a:t>
            </a:r>
            <a:endParaRPr lang="hu-H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Vitaminok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Hogyan étkezzünk?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88024" y="2564904"/>
            <a:ext cx="424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/>
              <a:t>Növényi, állati eredetű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/>
              <a:t>Egyszerű/összetett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2400" dirty="0" smtClean="0"/>
              <a:t>Telített/telítetlen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hu-HU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400" dirty="0" smtClean="0"/>
              <a:t>Molekula tulajdonság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2483768" y="1844824"/>
            <a:ext cx="50405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499992" y="1844824"/>
            <a:ext cx="187220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699792" y="292494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915816" y="335699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2123728" y="3933056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V="1">
            <a:off x="2915816" y="5445224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2915816" y="5157192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2771800" y="4509120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dirty="0" smtClean="0"/>
              <a:t>Az energia bevitel 15-18% - 1-1,2 g/</a:t>
            </a:r>
            <a:r>
              <a:rPr lang="hu-HU" dirty="0" err="1" smtClean="0"/>
              <a:t>ttkg</a:t>
            </a:r>
            <a:r>
              <a:rPr lang="hu-HU" dirty="0" smtClean="0"/>
              <a:t>/nap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Teljes értékű fehérjék jelentősége 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Esszenciális aminosavak biztosítása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A fehérjék beépüléséhez elengedhetetlen a B</a:t>
            </a:r>
            <a:r>
              <a:rPr lang="hu-HU" sz="1800" dirty="0" smtClean="0"/>
              <a:t>2 </a:t>
            </a:r>
            <a:r>
              <a:rPr lang="hu-HU" dirty="0" smtClean="0"/>
              <a:t>- és B</a:t>
            </a:r>
            <a:r>
              <a:rPr lang="hu-HU" sz="1800" dirty="0" smtClean="0"/>
              <a:t>6</a:t>
            </a:r>
            <a:r>
              <a:rPr lang="hu-HU" dirty="0" smtClean="0"/>
              <a:t> – vitamin növelése (1 g fehérje mellé 0,015-0,017 mg) </a:t>
            </a:r>
          </a:p>
          <a:p>
            <a:pPr algn="just">
              <a:lnSpc>
                <a:spcPct val="150000"/>
              </a:lnSpc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Fehérje - húsok</a:t>
            </a:r>
            <a:endParaRPr lang="hu-HU" dirty="0"/>
          </a:p>
        </p:txBody>
      </p:sp>
      <p:pic>
        <p:nvPicPr>
          <p:cNvPr id="4" name="Kép 3" descr="36091787_2758775_6b1741720600cf3fb8560973bc6c8f56_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800" y="5188750"/>
            <a:ext cx="4006200" cy="1669250"/>
          </a:xfrm>
          <a:prstGeom prst="rect">
            <a:avLst/>
          </a:prstGeom>
        </p:spPr>
      </p:pic>
      <p:pic>
        <p:nvPicPr>
          <p:cNvPr id="5" name="Kép 4" descr="kobalaminnal-a-verszegenyseg-el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4012" y="0"/>
            <a:ext cx="2239988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Friss-csirkecomb-farréss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5080" y="4149080"/>
            <a:ext cx="2708920" cy="2708920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Csirkemell kerülendő a </a:t>
            </a:r>
            <a:r>
              <a:rPr lang="hu-HU" u="sng" dirty="0" smtClean="0"/>
              <a:t>magas purin </a:t>
            </a:r>
            <a:r>
              <a:rPr lang="hu-HU" dirty="0" smtClean="0"/>
              <a:t>tartalma miatt </a:t>
            </a:r>
          </a:p>
          <a:p>
            <a:endParaRPr lang="hu-HU" dirty="0" smtClean="0"/>
          </a:p>
          <a:p>
            <a:pPr lvl="8">
              <a:buNone/>
            </a:pPr>
            <a:r>
              <a:rPr lang="hu-HU" sz="2800" dirty="0" smtClean="0"/>
              <a:t>        Húgysavszint emelkedés</a:t>
            </a:r>
          </a:p>
          <a:p>
            <a:pPr lvl="8">
              <a:buNone/>
            </a:pPr>
            <a:endParaRPr lang="hu-HU" sz="2800" dirty="0" smtClean="0"/>
          </a:p>
          <a:p>
            <a:pPr marL="1527175" lvl="8" indent="-358775">
              <a:buNone/>
            </a:pPr>
            <a:r>
              <a:rPr lang="hu-HU" sz="2800" dirty="0" smtClean="0"/>
              <a:t>	  </a:t>
            </a:r>
          </a:p>
          <a:p>
            <a:pPr marL="1435100" lvl="8" indent="-984250">
              <a:buNone/>
            </a:pPr>
            <a:r>
              <a:rPr lang="hu-HU" sz="2800" dirty="0" smtClean="0"/>
              <a:t>  Köszvény      Szív és érrendszeri	  Ízületi 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Fehérje - húsok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5580112" y="206084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5580112" y="34290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2699792" y="3356992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516216" y="335699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 descr="lazac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941168"/>
            <a:ext cx="3631892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u-HU" dirty="0" smtClean="0"/>
              <a:t>Az állalti eredetű tejtermékek is teljes értékű fehérjék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A leggazdagabb kalciumforrások, napi fél liter tej fedezi napi kalciumszükségletünk 70-75%-át 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Ömlesztett, kenhető sajtok kerülendők – magas só és foszfor tartalom miatt  füstölt, kockasajtok, a szardínia halak, belsőségek, vadhúsok, az olajos magvak</a:t>
            </a:r>
          </a:p>
          <a:p>
            <a:pPr algn="just"/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Fehérje – tej, tejtermékek</a:t>
            </a:r>
            <a:endParaRPr lang="hu-HU" dirty="0"/>
          </a:p>
        </p:txBody>
      </p:sp>
      <p:pic>
        <p:nvPicPr>
          <p:cNvPr id="4" name="Kép 3" descr="tej-eü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968076"/>
            <a:ext cx="3347864" cy="18899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Az energia bevitel 30-35% - 1g/</a:t>
            </a:r>
            <a:r>
              <a:rPr lang="hu-HU" dirty="0" err="1" smtClean="0"/>
              <a:t>ttkg</a:t>
            </a:r>
            <a:r>
              <a:rPr lang="hu-HU" dirty="0" smtClean="0"/>
              <a:t>/nap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koleszterinbevitel</a:t>
            </a:r>
            <a:r>
              <a:rPr lang="hu-HU" dirty="0" smtClean="0"/>
              <a:t> maximum 300 mg / nap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zsírok – sütés, főzés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Olajok csak hőkezelés nélkül – </a:t>
            </a:r>
            <a:r>
              <a:rPr lang="hu-HU" dirty="0" smtClean="0">
                <a:solidFill>
                  <a:schemeClr val="accent2"/>
                </a:solidFill>
              </a:rPr>
              <a:t>transzzsírsav!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Lenmagolaj, halolaj – </a:t>
            </a:r>
            <a:r>
              <a:rPr lang="hu-HU" dirty="0" err="1" smtClean="0"/>
              <a:t>omega</a:t>
            </a:r>
            <a:r>
              <a:rPr lang="hu-HU" dirty="0" smtClean="0"/>
              <a:t> 3 jelentős!! </a:t>
            </a:r>
          </a:p>
          <a:p>
            <a:pPr algn="ctr"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accent2"/>
                </a:solidFill>
              </a:rPr>
              <a:t>Kerülendő: kókuszzsír, margarin, töltött kekszek, olajban sütés- főzés!!!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Zsírok</a:t>
            </a:r>
            <a:endParaRPr lang="hu-HU" dirty="0"/>
          </a:p>
        </p:txBody>
      </p:sp>
      <p:pic>
        <p:nvPicPr>
          <p:cNvPr id="4" name="Kép 3" descr="shutterstock5360063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289392"/>
            <a:ext cx="2987824" cy="1568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810539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hu-HU" dirty="0" smtClean="0"/>
              <a:t>Komplex szénhidrátok: teljes kiőrlésű pékáru, zöldségek (frissen) 55-60%-a az </a:t>
            </a:r>
            <a:r>
              <a:rPr lang="hu-HU" dirty="0" err="1" smtClean="0"/>
              <a:t>energiabevitelnek</a:t>
            </a:r>
            <a:endParaRPr lang="hu-HU" dirty="0" smtClean="0"/>
          </a:p>
          <a:p>
            <a:pPr>
              <a:lnSpc>
                <a:spcPct val="160000"/>
              </a:lnSpc>
              <a:buNone/>
            </a:pPr>
            <a:r>
              <a:rPr lang="hu-HU" dirty="0" smtClean="0"/>
              <a:t>                         lassítják a vércukor emelkedést! </a:t>
            </a:r>
          </a:p>
          <a:p>
            <a:pPr>
              <a:lnSpc>
                <a:spcPct val="160000"/>
              </a:lnSpc>
            </a:pPr>
            <a:r>
              <a:rPr lang="hu-HU" dirty="0" smtClean="0"/>
              <a:t>Finomított pékáruk kerülése </a:t>
            </a:r>
            <a:r>
              <a:rPr lang="hu-HU" sz="1600" dirty="0" smtClean="0"/>
              <a:t>(ropi, keksz, pogácsa, fehér kenyér) </a:t>
            </a:r>
            <a:r>
              <a:rPr lang="hu-HU" sz="2800" dirty="0" smtClean="0"/>
              <a:t>!</a:t>
            </a:r>
            <a:endParaRPr lang="hu-HU" dirty="0" smtClean="0"/>
          </a:p>
          <a:p>
            <a:pPr>
              <a:lnSpc>
                <a:spcPct val="160000"/>
              </a:lnSpc>
            </a:pPr>
            <a:r>
              <a:rPr lang="hu-HU" dirty="0" smtClean="0"/>
              <a:t>Cukros üdítők, cukor fogyasztás </a:t>
            </a:r>
            <a:r>
              <a:rPr lang="hu-HU" dirty="0" smtClean="0">
                <a:solidFill>
                  <a:schemeClr val="accent2"/>
                </a:solidFill>
              </a:rPr>
              <a:t>TILOS</a:t>
            </a:r>
            <a:r>
              <a:rPr lang="hu-HU" dirty="0" smtClean="0"/>
              <a:t>!</a:t>
            </a:r>
          </a:p>
          <a:p>
            <a:pPr>
              <a:lnSpc>
                <a:spcPct val="160000"/>
              </a:lnSpc>
            </a:pPr>
            <a:r>
              <a:rPr lang="hu-HU" dirty="0" smtClean="0"/>
              <a:t>Gyümölcsök egyszerű cukor tartalma jelentős- fruktóz tartalmuk magas – mértékkel!!! 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Szénhidrát</a:t>
            </a:r>
            <a:endParaRPr lang="hu-HU" dirty="0"/>
          </a:p>
        </p:txBody>
      </p:sp>
      <p:cxnSp>
        <p:nvCxnSpPr>
          <p:cNvPr id="5" name="Szögletes összekötő 4"/>
          <p:cNvCxnSpPr/>
          <p:nvPr/>
        </p:nvCxnSpPr>
        <p:spPr>
          <a:xfrm>
            <a:off x="1115616" y="2636912"/>
            <a:ext cx="1728192" cy="216024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29183931_2239817_e35742134c76ae0ba03ee8c0115752cf_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0156" y="0"/>
            <a:ext cx="2553844" cy="1340768"/>
          </a:xfrm>
          <a:prstGeom prst="rect">
            <a:avLst/>
          </a:prstGeom>
        </p:spPr>
      </p:pic>
      <p:pic>
        <p:nvPicPr>
          <p:cNvPr id="8" name="Kép 7" descr="erdekessegek-a-gyumolcsok-vilaga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8176" y="5369480"/>
            <a:ext cx="2225824" cy="1488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hu-HU" dirty="0" smtClean="0"/>
              <a:t>lassabb és egyenletesebb lesz a cukor felszívódása 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lassul a gyomorürülés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megköti a koleszterin és az epesavak egy részét – csökkenti a koleszterinszintet! 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felveszik a vízben oldott káros anyagokat </a:t>
            </a:r>
          </a:p>
          <a:p>
            <a:pPr algn="just">
              <a:lnSpc>
                <a:spcPct val="150000"/>
              </a:lnSpc>
            </a:pPr>
            <a:r>
              <a:rPr lang="hu-HU" dirty="0" err="1" smtClean="0"/>
              <a:t>prebiotikumként</a:t>
            </a:r>
            <a:r>
              <a:rPr lang="hu-HU" dirty="0" smtClean="0"/>
              <a:t> szolgálnak – immunvédelem!</a:t>
            </a:r>
          </a:p>
          <a:p>
            <a:pPr algn="just">
              <a:lnSpc>
                <a:spcPct val="150000"/>
              </a:lnSpc>
            </a:pPr>
            <a:endParaRPr lang="hu-HU" dirty="0" smtClean="0"/>
          </a:p>
          <a:p>
            <a:pPr algn="just">
              <a:lnSpc>
                <a:spcPct val="150000"/>
              </a:lnSpc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Rostok</a:t>
            </a:r>
            <a:endParaRPr lang="hu-HU" dirty="0"/>
          </a:p>
        </p:txBody>
      </p:sp>
      <p:pic>
        <p:nvPicPr>
          <p:cNvPr id="4" name="Kép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0"/>
            <a:ext cx="3131840" cy="17627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Kerülni kell a túlzott só fogyasztást!</a:t>
            </a:r>
          </a:p>
          <a:p>
            <a:pPr>
              <a:lnSpc>
                <a:spcPct val="150000"/>
              </a:lnSpc>
              <a:buNone/>
            </a:pPr>
            <a:r>
              <a:rPr lang="hu-HU" dirty="0" smtClean="0"/>
              <a:t>                      vasfű!! </a:t>
            </a:r>
            <a:r>
              <a:rPr lang="hu-HU" sz="2000" dirty="0" smtClean="0">
                <a:solidFill>
                  <a:schemeClr val="accent2"/>
                </a:solidFill>
              </a:rPr>
              <a:t>Magas vérnyomás, szívbetegség</a:t>
            </a:r>
            <a:endParaRPr lang="hu-HU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 smtClean="0"/>
              <a:t>Kerüljük a fűszerkeverékeket (pl. delikát)!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Kerüljük az erős, irritáló hatású fűszereket!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Használjunk friss fűszernövényeket!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Ne cukrozzuk az ételeket!</a:t>
            </a:r>
          </a:p>
          <a:p>
            <a:pPr>
              <a:lnSpc>
                <a:spcPct val="150000"/>
              </a:lnSpc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Fűszerek</a:t>
            </a:r>
            <a:endParaRPr lang="hu-HU" dirty="0"/>
          </a:p>
        </p:txBody>
      </p:sp>
      <p:cxnSp>
        <p:nvCxnSpPr>
          <p:cNvPr id="5" name="Szögletes összekötő 4"/>
          <p:cNvCxnSpPr/>
          <p:nvPr/>
        </p:nvCxnSpPr>
        <p:spPr>
          <a:xfrm>
            <a:off x="971600" y="2276872"/>
            <a:ext cx="1872208" cy="28803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 descr="sudarbirtok_vasfu_01-1024x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941168"/>
            <a:ext cx="3419872" cy="1796768"/>
          </a:xfrm>
          <a:prstGeom prst="rect">
            <a:avLst/>
          </a:prstGeom>
        </p:spPr>
      </p:pic>
      <p:pic>
        <p:nvPicPr>
          <p:cNvPr id="7" name="Kép 6" descr="letölt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6096" y="1"/>
            <a:ext cx="2497904" cy="1556792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>
            <a:off x="8244408" y="23488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Csökken az </a:t>
            </a:r>
            <a:r>
              <a:rPr lang="hu-HU" dirty="0" err="1" smtClean="0"/>
              <a:t>ízérzés</a:t>
            </a:r>
            <a:r>
              <a:rPr lang="hu-HU" dirty="0" smtClean="0"/>
              <a:t>, szaglás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Gyakoribb a székrekedés, a </a:t>
            </a:r>
            <a:r>
              <a:rPr lang="hu-HU" dirty="0" err="1" smtClean="0"/>
              <a:t>laktózintolerancia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Lassúbb a gyomorürülés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Gyakoribb a fogvesztés, a rágási nehezítettség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Csökken a szomjúságérzés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Kisebb az étvágy ezáltal a táplálékfogyasztás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Megváltozunk……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Névtel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8726207" cy="3456384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Miből, mennyit?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34076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dirty="0" smtClean="0"/>
              <a:t>Ajánlott napi </a:t>
            </a:r>
            <a:r>
              <a:rPr lang="hu-HU" sz="2000" dirty="0" err="1" smtClean="0"/>
              <a:t>energiabevitel</a:t>
            </a:r>
            <a:r>
              <a:rPr lang="hu-HU" sz="2000" dirty="0" smtClean="0"/>
              <a:t> és élelmiszer-fogyasztás   </a:t>
            </a:r>
          </a:p>
          <a:p>
            <a:pPr algn="ctr">
              <a:lnSpc>
                <a:spcPct val="150000"/>
              </a:lnSpc>
            </a:pPr>
            <a:r>
              <a:rPr lang="hu-HU" sz="2000" dirty="0" smtClean="0"/>
              <a:t> Példa: 75 éves aktív nő (N) és férfi (F) számára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267744" y="60212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 csésze = 230 ml, 1 kávéskanál: 1 kiskanál = 15 ml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158763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hu-HU" sz="2800" dirty="0" smtClean="0"/>
              <a:t>Ajánlott napi </a:t>
            </a:r>
            <a:r>
              <a:rPr lang="hu-HU" sz="2800" dirty="0" err="1" smtClean="0"/>
              <a:t>energiabevitel</a:t>
            </a:r>
            <a:r>
              <a:rPr lang="hu-HU" sz="2800" dirty="0" smtClean="0"/>
              <a:t> és élelmiszer-fogyasztás   </a:t>
            </a:r>
          </a:p>
          <a:p>
            <a:pPr algn="ctr">
              <a:lnSpc>
                <a:spcPct val="150000"/>
              </a:lnSpc>
              <a:buNone/>
            </a:pPr>
            <a:r>
              <a:rPr lang="hu-HU" sz="2800" dirty="0" smtClean="0"/>
              <a:t>Példa: 75 éves aktív nő (N) és férfi (F) számára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Miből, mennyit? </a:t>
            </a:r>
            <a:endParaRPr lang="hu-HU" dirty="0"/>
          </a:p>
        </p:txBody>
      </p:sp>
      <p:pic>
        <p:nvPicPr>
          <p:cNvPr id="4" name="Kép 3" descr="Névtel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6984776" cy="363078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663280" y="60212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 csésze = 230 ml, 1 kávéskanál: 1 kiskanál = 15 ml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u-HU" i="1" dirty="0" smtClean="0"/>
              <a:t>Kalcium</a:t>
            </a:r>
            <a:r>
              <a:rPr lang="hu-HU" dirty="0" smtClean="0"/>
              <a:t>: javasolt kalciumbevitel 1200 mg/nap, </a:t>
            </a:r>
            <a:r>
              <a:rPr lang="hu-HU" dirty="0" err="1" smtClean="0"/>
              <a:t>laktózintoleranciában</a:t>
            </a:r>
            <a:r>
              <a:rPr lang="hu-HU" dirty="0" smtClean="0"/>
              <a:t> szenvedők számára </a:t>
            </a:r>
            <a:r>
              <a:rPr lang="hu-HU" dirty="0" err="1" smtClean="0"/>
              <a:t>kálciummal</a:t>
            </a:r>
            <a:r>
              <a:rPr lang="hu-HU" dirty="0" smtClean="0"/>
              <a:t> dúsított növényi tejek!! </a:t>
            </a:r>
          </a:p>
          <a:p>
            <a:pPr algn="just">
              <a:lnSpc>
                <a:spcPct val="150000"/>
              </a:lnSpc>
            </a:pPr>
            <a:endParaRPr lang="hu-HU" dirty="0" smtClean="0"/>
          </a:p>
          <a:p>
            <a:pPr algn="just">
              <a:lnSpc>
                <a:spcPct val="150000"/>
              </a:lnSpc>
            </a:pPr>
            <a:r>
              <a:rPr lang="hu-HU" i="1" dirty="0" smtClean="0"/>
              <a:t>D-vitamin</a:t>
            </a:r>
            <a:r>
              <a:rPr lang="hu-HU" dirty="0" smtClean="0"/>
              <a:t>: </a:t>
            </a:r>
            <a:r>
              <a:rPr lang="da-DK" dirty="0" smtClean="0"/>
              <a:t>70 éves korig 600NE (15 μg)/nap</a:t>
            </a:r>
            <a:r>
              <a:rPr lang="hu-HU" dirty="0" smtClean="0"/>
              <a:t> csak dúsított élelmiszerekkel vagy étrend-kiegészítőkkel lehet elérni </a:t>
            </a:r>
          </a:p>
          <a:p>
            <a:pPr algn="just">
              <a:lnSpc>
                <a:spcPct val="150000"/>
              </a:lnSpc>
            </a:pPr>
            <a:endParaRPr lang="hu-HU" dirty="0" smtClean="0"/>
          </a:p>
          <a:p>
            <a:pPr algn="just">
              <a:lnSpc>
                <a:spcPct val="150000"/>
              </a:lnSpc>
            </a:pPr>
            <a:r>
              <a:rPr lang="hu-HU" i="1" dirty="0" smtClean="0"/>
              <a:t>B12-vitamin</a:t>
            </a:r>
            <a:r>
              <a:rPr lang="hu-HU" dirty="0" smtClean="0"/>
              <a:t>: Időskorban egyre nő az atrófiás gyomorgyulladás – csökken a felszívódás 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Makro-mikroelemek, vitaminok</a:t>
            </a:r>
            <a:endParaRPr lang="hu-HU" dirty="0"/>
          </a:p>
        </p:txBody>
      </p:sp>
      <p:pic>
        <p:nvPicPr>
          <p:cNvPr id="4" name="Kép 3" descr="28399667_2e14599092b8bb2b78db8c8e97781ea0_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152818"/>
            <a:ext cx="2555776" cy="17051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96389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u-HU" i="1" dirty="0" smtClean="0"/>
              <a:t>Vas: </a:t>
            </a:r>
            <a:r>
              <a:rPr lang="hu-HU" dirty="0" smtClean="0"/>
              <a:t>megfelelő oxigénellátásában és vérképzésben van lényeges szerepe (Húsok, máj és egyéb belsőségek, káposztafélék, búzakorpa, paraj, hüvelyesek, lenmag, tökmag, tojássárgája) </a:t>
            </a:r>
          </a:p>
          <a:p>
            <a:pPr algn="just">
              <a:lnSpc>
                <a:spcPct val="150000"/>
              </a:lnSpc>
            </a:pPr>
            <a:endParaRPr lang="hu-HU" dirty="0" smtClean="0"/>
          </a:p>
          <a:p>
            <a:pPr algn="just">
              <a:lnSpc>
                <a:spcPct val="150000"/>
              </a:lnSpc>
            </a:pPr>
            <a:r>
              <a:rPr lang="hu-HU" dirty="0" smtClean="0"/>
              <a:t>C-vitamin: segíti a vas felszívódását, antioxidánsként funkcionál, hozzájárul az immunrendszer megfelelő működéséhez </a:t>
            </a:r>
          </a:p>
          <a:p>
            <a:pPr algn="just">
              <a:lnSpc>
                <a:spcPct val="150000"/>
              </a:lnSpc>
            </a:pPr>
            <a:endParaRPr lang="hu-HU" dirty="0" smtClean="0"/>
          </a:p>
          <a:p>
            <a:pPr algn="just"/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Makro-mikroelemek, vitaminok</a:t>
            </a:r>
            <a:endParaRPr lang="hu-HU" dirty="0"/>
          </a:p>
        </p:txBody>
      </p:sp>
      <p:pic>
        <p:nvPicPr>
          <p:cNvPr id="4" name="Kép 3" descr="collage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887162"/>
            <a:ext cx="2627784" cy="1970838"/>
          </a:xfrm>
          <a:prstGeom prst="rect">
            <a:avLst/>
          </a:prstGeom>
        </p:spPr>
      </p:pic>
      <p:pic>
        <p:nvPicPr>
          <p:cNvPr id="5" name="Kép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913784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itrus_paradisi_(Grapefruit,_pink)_white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177813"/>
            <a:ext cx="2520280" cy="1680187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accent2"/>
                </a:solidFill>
              </a:rPr>
              <a:t>Az élelmiszerek komponensei és a gyógyszerek hatóanyagai kölcsönhatásba léphetnek egymással!!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Véralvadásgátló (</a:t>
            </a:r>
            <a:r>
              <a:rPr lang="hu-HU" dirty="0" err="1" smtClean="0"/>
              <a:t>Syncumar</a:t>
            </a:r>
            <a:r>
              <a:rPr lang="hu-HU" dirty="0" smtClean="0"/>
              <a:t>) – K vitamin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Magnézium, savcsökkentők, antibiotikumok, hormon készítmények (pajzsmirigy) – vas </a:t>
            </a:r>
          </a:p>
          <a:p>
            <a:pPr algn="just">
              <a:lnSpc>
                <a:spcPct val="150000"/>
              </a:lnSpc>
            </a:pPr>
            <a:r>
              <a:rPr lang="hu-HU" dirty="0" smtClean="0">
                <a:solidFill>
                  <a:schemeClr val="accent2"/>
                </a:solidFill>
              </a:rPr>
              <a:t>Grapefruit lé!!!! – gyógyszer lebomlás lassul!!!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Gyógyszer-élelmiszer interakciók</a:t>
            </a:r>
            <a:endParaRPr lang="hu-HU" dirty="0"/>
          </a:p>
        </p:txBody>
      </p:sp>
      <p:pic>
        <p:nvPicPr>
          <p:cNvPr id="4" name="Kép 3" descr="1618557727-B4n5XCSkr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461504"/>
            <a:ext cx="2483768" cy="13964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z-a-10-egyszeru-elelmiszer-kepes-megvedeni-minden-betegsegtol-meg-a-legsulyosabbaktol-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49529"/>
            <a:ext cx="4968552" cy="3308471"/>
          </a:xfrm>
          <a:prstGeom prst="rect">
            <a:avLst/>
          </a:prstGeom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"A táplálékod legyen az orvosságod, és az orvosságod a táplálékod.„</a:t>
            </a:r>
          </a:p>
          <a:p>
            <a:pPr algn="ctr">
              <a:buNone/>
            </a:pPr>
            <a:r>
              <a:rPr lang="hu-HU" dirty="0" smtClean="0"/>
              <a:t>(Hippokratész)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„Nem azért élünk, hogy együnk, hanem azért eszünk, hogy éljünk.”</a:t>
            </a:r>
          </a:p>
          <a:p>
            <a:pPr algn="ctr">
              <a:buNone/>
            </a:pPr>
            <a:r>
              <a:rPr lang="hu-HU" dirty="0" smtClean="0"/>
              <a:t>(Anonymus)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kesz-kep-fakeretben-vaszonkep-zoldseg-sziv-gyumolcs-60x90cm-ingyen-posta-05bb_1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339752" y="2636912"/>
            <a:ext cx="4536504" cy="782960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Köszönöm a megtisztelő figyelmet!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A testtömeg fokozatosan csökken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zsírmentes testtömeg aránya csökken, a zsírtömeg pedig nő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Megváltozik a zsírmegoszlás – mely számos kockázati tényezőt rejt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Csökken a csont tömege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Megváltozunk……</a:t>
            </a:r>
            <a:endParaRPr lang="hu-HU" dirty="0"/>
          </a:p>
        </p:txBody>
      </p:sp>
      <p:pic>
        <p:nvPicPr>
          <p:cNvPr id="4" name="Kép 3" descr="elhizas-hj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626133"/>
            <a:ext cx="3161928" cy="177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dirty="0" smtClean="0">
                <a:solidFill>
                  <a:schemeClr val="accent2"/>
                </a:solidFill>
              </a:rPr>
              <a:t>Döntően befolyásolja az életminőséget!</a:t>
            </a:r>
          </a:p>
          <a:p>
            <a:pPr algn="ctr">
              <a:buNone/>
            </a:pPr>
            <a:endParaRPr lang="hu-HU" dirty="0" smtClean="0"/>
          </a:p>
          <a:p>
            <a:pPr>
              <a:lnSpc>
                <a:spcPct val="150000"/>
              </a:lnSpc>
              <a:buNone/>
            </a:pPr>
            <a:r>
              <a:rPr lang="hu-HU" dirty="0" smtClean="0"/>
              <a:t>Kiegyensúlyozott táplálkozással: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lassítani lehet az öregedés folyamatát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elkerülhetők a hiányállapotok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számos betegség megelőzhető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már jelenlévő betegségek kimenetele jelentősen jobb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egyes betegségek terápiája</a:t>
            </a:r>
          </a:p>
          <a:p>
            <a:pPr>
              <a:lnSpc>
                <a:spcPct val="150000"/>
              </a:lnSpc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Miért fontos a helyes táplálkozás?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accent2"/>
                </a:solidFill>
              </a:rPr>
              <a:t>Elhízás gyakorisága Magyarországon (2019)</a:t>
            </a:r>
          </a:p>
          <a:p>
            <a:pPr algn="ctr">
              <a:buNone/>
            </a:pP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Helytelen táplálkozás következményei…</a:t>
            </a:r>
            <a:endParaRPr lang="hu-HU" sz="3200" dirty="0"/>
          </a:p>
        </p:txBody>
      </p:sp>
      <p:pic>
        <p:nvPicPr>
          <p:cNvPr id="4" name="Kép 3" descr="hungary-obesity-prevalence-adults-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8817864" cy="439521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211960" y="616530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Férfiak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20272" y="616530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Nők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31640" y="616530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Felnőttek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63688" y="1916832"/>
            <a:ext cx="9277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túlsúlyos</a:t>
            </a:r>
            <a:endParaRPr lang="hu-HU" sz="105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27584" y="1916832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elhízott</a:t>
            </a:r>
            <a:endParaRPr lang="hu-HU" sz="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47664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35,4%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547664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24,5%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283968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41,5%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283968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25,8%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164288" y="3861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30%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09228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23,3%</a:t>
            </a:r>
            <a:endParaRPr lang="hu-H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az </a:t>
            </a:r>
            <a:r>
              <a:rPr lang="hu-HU" dirty="0" err="1" smtClean="0"/>
              <a:t>energialeadás</a:t>
            </a:r>
            <a:r>
              <a:rPr lang="hu-HU" dirty="0" smtClean="0"/>
              <a:t> csökkenése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elégtelen fizikai aktivitás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nyugalmi anyagcsere csökkenés 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hormonális változások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érzékszervi változások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chemeClr val="accent2"/>
                </a:solidFill>
              </a:rPr>
              <a:t>Helytelen táplálkozás!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Elhízás okai időskorban</a:t>
            </a:r>
            <a:endParaRPr lang="hu-HU" dirty="0"/>
          </a:p>
        </p:txBody>
      </p:sp>
      <p:pic>
        <p:nvPicPr>
          <p:cNvPr id="4" name="Kép 3" descr="rontgen_elhiz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89040"/>
            <a:ext cx="3979540" cy="2792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BM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80920" cy="465960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97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 elhízás definíciója, diagnosztikája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elhizas-tulsu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614420" cy="430721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elhízás következményei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hu-HU" dirty="0" smtClean="0">
                <a:solidFill>
                  <a:schemeClr val="accent2"/>
                </a:solidFill>
              </a:rPr>
              <a:t>Alultápláltság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kóros állapot - egy vagy több lényeges tápanyag relatív vagy abszolút hiánya 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idős emberek esetében különösen nagy az alultápláltság veszélye 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hosszabb folyamat következménye, amely során csökken az étvágy, az </a:t>
            </a:r>
            <a:r>
              <a:rPr lang="hu-HU" dirty="0" err="1" smtClean="0"/>
              <a:t>energiabevitel</a:t>
            </a:r>
            <a:endParaRPr lang="hu-HU" dirty="0" smtClean="0"/>
          </a:p>
          <a:p>
            <a:pPr algn="just">
              <a:lnSpc>
                <a:spcPct val="150000"/>
              </a:lnSpc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Helytelen táplálkozás következményei…</a:t>
            </a:r>
            <a:endParaRPr lang="hu-H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2236</TotalTime>
  <Words>798</Words>
  <Application>Microsoft Office PowerPoint</Application>
  <PresentationFormat>Diavetítés a képernyőre (4:3 oldalarány)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Lucida Sans Unicode</vt:lpstr>
      <vt:lpstr>Verdana</vt:lpstr>
      <vt:lpstr>Wingdings</vt:lpstr>
      <vt:lpstr>Wingdings 2</vt:lpstr>
      <vt:lpstr>Wingdings 3</vt:lpstr>
      <vt:lpstr>Sétatér</vt:lpstr>
      <vt:lpstr>Szolnok Megyei Jogú Város Önkormányzata és a Debreceni Egyetem Egészségügyi Kar szervezésében  KELET-MAGYARORSZÁGI SZÉPKORÚAK AKADÉMIÁJA SZOLNOKON   Az egészséges táplálkozás jelentősége időskorban - étrendi ajánlások és kockázati tényezők</vt:lpstr>
      <vt:lpstr>Megváltozunk……</vt:lpstr>
      <vt:lpstr>Megváltozunk……</vt:lpstr>
      <vt:lpstr>Miért fontos a helyes táplálkozás?</vt:lpstr>
      <vt:lpstr>Helytelen táplálkozás következményei…</vt:lpstr>
      <vt:lpstr>Elhízás okai időskorban</vt:lpstr>
      <vt:lpstr>Az elhízás definíciója, diagnosztikája</vt:lpstr>
      <vt:lpstr>Az elhízás következményei</vt:lpstr>
      <vt:lpstr>Helytelen táplálkozás következményei…</vt:lpstr>
      <vt:lpstr>Az alultápláltság jelei </vt:lpstr>
      <vt:lpstr>Alultápláltság következménye</vt:lpstr>
      <vt:lpstr>Hogyan étkezzünk?</vt:lpstr>
      <vt:lpstr>Fehérje - húsok</vt:lpstr>
      <vt:lpstr>Fehérje - húsok</vt:lpstr>
      <vt:lpstr>Fehérje – tej, tejtermékek</vt:lpstr>
      <vt:lpstr>Zsírok</vt:lpstr>
      <vt:lpstr>Szénhidrát</vt:lpstr>
      <vt:lpstr>Rostok</vt:lpstr>
      <vt:lpstr>Fűszerek</vt:lpstr>
      <vt:lpstr>Miből, mennyit? </vt:lpstr>
      <vt:lpstr>Miből, mennyit? </vt:lpstr>
      <vt:lpstr>Makro-mikroelemek, vitaminok</vt:lpstr>
      <vt:lpstr>Makro-mikroelemek, vitaminok</vt:lpstr>
      <vt:lpstr>Gyógyszer-élelmiszer interakciók</vt:lpstr>
      <vt:lpstr>PowerPoint bemutató</vt:lpstr>
      <vt:lpstr>Köszönöm a megtisztelő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Szolnok Megyei Jogú Város Önkormányzata és a Debreceni Egyetem Egészségügyi Kar szervezésében  KELET-MAGYARORSZÁGI SZÉPKORÚAK AKADÉMIÁJA SZOLNOKON   Az egészséges táplálkozás jelentősége időskorban - étrendi ajánlások és kockázati tényezők</dc:title>
  <dc:creator>Brigi</dc:creator>
  <cp:lastModifiedBy>Török Alexandra</cp:lastModifiedBy>
  <cp:revision>73</cp:revision>
  <dcterms:created xsi:type="dcterms:W3CDTF">2022-05-24T05:26:06Z</dcterms:created>
  <dcterms:modified xsi:type="dcterms:W3CDTF">2022-05-31T13:42:42Z</dcterms:modified>
</cp:coreProperties>
</file>