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6"/>
  </p:notesMasterIdLst>
  <p:sldIdLst>
    <p:sldId id="613" r:id="rId2"/>
    <p:sldId id="687" r:id="rId3"/>
    <p:sldId id="683" r:id="rId4"/>
    <p:sldId id="408" r:id="rId5"/>
    <p:sldId id="449" r:id="rId6"/>
    <p:sldId id="456" r:id="rId7"/>
    <p:sldId id="591" r:id="rId8"/>
    <p:sldId id="457" r:id="rId9"/>
    <p:sldId id="573" r:id="rId10"/>
    <p:sldId id="607" r:id="rId11"/>
    <p:sldId id="684" r:id="rId12"/>
    <p:sldId id="689" r:id="rId13"/>
    <p:sldId id="271" r:id="rId14"/>
    <p:sldId id="690" r:id="rId15"/>
    <p:sldId id="452" r:id="rId16"/>
    <p:sldId id="691" r:id="rId17"/>
    <p:sldId id="692" r:id="rId18"/>
    <p:sldId id="451" r:id="rId19"/>
    <p:sldId id="450" r:id="rId20"/>
    <p:sldId id="617" r:id="rId21"/>
    <p:sldId id="460" r:id="rId22"/>
    <p:sldId id="453" r:id="rId23"/>
    <p:sldId id="266" r:id="rId24"/>
    <p:sldId id="585" r:id="rId25"/>
    <p:sldId id="584" r:id="rId26"/>
    <p:sldId id="597" r:id="rId27"/>
    <p:sldId id="532" r:id="rId28"/>
    <p:sldId id="535" r:id="rId29"/>
    <p:sldId id="468" r:id="rId30"/>
    <p:sldId id="533" r:id="rId31"/>
    <p:sldId id="534" r:id="rId32"/>
    <p:sldId id="470" r:id="rId33"/>
    <p:sldId id="471" r:id="rId34"/>
    <p:sldId id="536" r:id="rId35"/>
    <p:sldId id="537" r:id="rId36"/>
    <p:sldId id="299" r:id="rId37"/>
    <p:sldId id="598" r:id="rId38"/>
    <p:sldId id="461" r:id="rId39"/>
    <p:sldId id="539" r:id="rId40"/>
    <p:sldId id="462" r:id="rId41"/>
    <p:sldId id="540" r:id="rId42"/>
    <p:sldId id="542" r:id="rId43"/>
    <p:sldId id="543" r:id="rId44"/>
    <p:sldId id="544" r:id="rId45"/>
    <p:sldId id="475" r:id="rId46"/>
    <p:sldId id="545" r:id="rId47"/>
    <p:sldId id="546" r:id="rId48"/>
    <p:sldId id="547" r:id="rId49"/>
    <p:sldId id="541" r:id="rId50"/>
    <p:sldId id="548" r:id="rId51"/>
    <p:sldId id="463" r:id="rId52"/>
    <p:sldId id="682" r:id="rId53"/>
    <p:sldId id="314" r:id="rId54"/>
    <p:sldId id="549" r:id="rId55"/>
    <p:sldId id="477" r:id="rId56"/>
    <p:sldId id="484" r:id="rId57"/>
    <p:sldId id="479" r:id="rId58"/>
    <p:sldId id="485" r:id="rId59"/>
    <p:sldId id="315" r:id="rId60"/>
    <p:sldId id="480" r:id="rId61"/>
    <p:sldId id="611" r:id="rId62"/>
    <p:sldId id="482" r:id="rId63"/>
    <p:sldId id="481" r:id="rId64"/>
    <p:sldId id="483" r:id="rId65"/>
    <p:sldId id="308" r:id="rId66"/>
    <p:sldId id="685" r:id="rId67"/>
    <p:sldId id="553" r:id="rId68"/>
    <p:sldId id="309" r:id="rId69"/>
    <p:sldId id="555" r:id="rId70"/>
    <p:sldId id="310" r:id="rId71"/>
    <p:sldId id="495" r:id="rId72"/>
    <p:sldId id="486" r:id="rId73"/>
    <p:sldId id="496" r:id="rId74"/>
    <p:sldId id="556" r:id="rId75"/>
    <p:sldId id="491" r:id="rId76"/>
    <p:sldId id="487" r:id="rId77"/>
    <p:sldId id="488" r:id="rId78"/>
    <p:sldId id="498" r:id="rId79"/>
    <p:sldId id="324" r:id="rId80"/>
    <p:sldId id="490" r:id="rId81"/>
    <p:sldId id="562" r:id="rId82"/>
    <p:sldId id="527" r:id="rId83"/>
    <p:sldId id="318" r:id="rId84"/>
    <p:sldId id="319" r:id="rId85"/>
    <p:sldId id="320" r:id="rId86"/>
    <p:sldId id="321" r:id="rId87"/>
    <p:sldId id="322" r:id="rId88"/>
    <p:sldId id="323" r:id="rId89"/>
    <p:sldId id="529" r:id="rId90"/>
    <p:sldId id="528" r:id="rId91"/>
    <p:sldId id="604" r:id="rId92"/>
    <p:sldId id="517" r:id="rId93"/>
    <p:sldId id="521" r:id="rId94"/>
    <p:sldId id="519" r:id="rId95"/>
    <p:sldId id="531" r:id="rId96"/>
    <p:sldId id="520" r:id="rId97"/>
    <p:sldId id="522" r:id="rId98"/>
    <p:sldId id="523" r:id="rId99"/>
    <p:sldId id="524" r:id="rId100"/>
    <p:sldId id="530" r:id="rId101"/>
    <p:sldId id="518" r:id="rId102"/>
    <p:sldId id="525" r:id="rId103"/>
    <p:sldId id="563" r:id="rId104"/>
    <p:sldId id="618" r:id="rId105"/>
    <p:sldId id="526" r:id="rId106"/>
    <p:sldId id="317" r:id="rId107"/>
    <p:sldId id="576" r:id="rId108"/>
    <p:sldId id="577" r:id="rId109"/>
    <p:sldId id="578" r:id="rId110"/>
    <p:sldId id="579" r:id="rId111"/>
    <p:sldId id="580" r:id="rId112"/>
    <p:sldId id="588" r:id="rId113"/>
    <p:sldId id="589" r:id="rId114"/>
    <p:sldId id="582" r:id="rId115"/>
    <p:sldId id="581" r:id="rId116"/>
    <p:sldId id="605" r:id="rId117"/>
    <p:sldId id="608" r:id="rId118"/>
    <p:sldId id="586" r:id="rId119"/>
    <p:sldId id="609" r:id="rId120"/>
    <p:sldId id="326" r:id="rId121"/>
    <p:sldId id="568" r:id="rId122"/>
    <p:sldId id="328" r:id="rId123"/>
    <p:sldId id="565" r:id="rId124"/>
    <p:sldId id="566" r:id="rId125"/>
    <p:sldId id="327" r:id="rId126"/>
    <p:sldId id="500" r:id="rId127"/>
    <p:sldId id="505" r:id="rId128"/>
    <p:sldId id="503" r:id="rId129"/>
    <p:sldId id="504" r:id="rId130"/>
    <p:sldId id="569" r:id="rId131"/>
    <p:sldId id="619" r:id="rId132"/>
    <p:sldId id="571" r:id="rId133"/>
    <p:sldId id="331" r:id="rId134"/>
    <p:sldId id="332" r:id="rId135"/>
    <p:sldId id="333" r:id="rId136"/>
    <p:sldId id="330" r:id="rId137"/>
    <p:sldId id="506" r:id="rId138"/>
    <p:sldId id="507" r:id="rId139"/>
    <p:sldId id="512" r:id="rId140"/>
    <p:sldId id="612" r:id="rId141"/>
    <p:sldId id="509" r:id="rId142"/>
    <p:sldId id="513" r:id="rId143"/>
    <p:sldId id="678" r:id="rId144"/>
    <p:sldId id="686" r:id="rId145"/>
  </p:sldIdLst>
  <p:sldSz cx="12192000" cy="6858000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612B7-10FA-410F-8158-1DF4AA2111F2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17E57-A14F-430F-8891-BF0AA8381D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368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7E57-A14F-430F-8891-BF0AA8381D8D}" type="slidenum">
              <a:rPr lang="hu-HU" smtClean="0"/>
              <a:t>82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627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420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692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604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587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8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21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9209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964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74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875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446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B8C26-28CE-4FAB-8333-3CA323331150}" type="datetimeFigureOut">
              <a:rPr lang="hu-HU" smtClean="0"/>
              <a:t>2026.03.15.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00CED-57C7-4E0B-883F-0D330171F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7988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fif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poslaszlo.hu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635001"/>
            <a:ext cx="9144000" cy="5740400"/>
          </a:xfrm>
        </p:spPr>
        <p:txBody>
          <a:bodyPr>
            <a:normAutofit/>
          </a:bodyPr>
          <a:lstStyle/>
          <a:p>
            <a:r>
              <a:rPr lang="hu-HU" dirty="0"/>
              <a:t>Csontváry nyomában</a:t>
            </a:r>
            <a:br>
              <a:rPr lang="hu-HU" dirty="0"/>
            </a:br>
            <a:r>
              <a:rPr lang="hu-HU" dirty="0"/>
              <a:t> a Szentföldön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sz="3200" dirty="0"/>
              <a:t>(2026. március </a:t>
            </a:r>
            <a:r>
              <a:rPr lang="hu-HU" sz="3200" dirty="0" smtClean="0"/>
              <a:t>19. 144 </a:t>
            </a:r>
            <a:r>
              <a:rPr lang="hu-HU" sz="3200" dirty="0"/>
              <a:t>dia)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13934" y="1151467"/>
            <a:ext cx="9144000" cy="2099732"/>
          </a:xfrm>
        </p:spPr>
        <p:txBody>
          <a:bodyPr/>
          <a:lstStyle/>
          <a:p>
            <a:endParaRPr lang="hu-HU" dirty="0"/>
          </a:p>
          <a:p>
            <a:r>
              <a:rPr lang="hu-HU" dirty="0"/>
              <a:t>Dr. Sipos László PhD</a:t>
            </a:r>
          </a:p>
        </p:txBody>
      </p:sp>
    </p:spTree>
    <p:extLst>
      <p:ext uri="{BB962C8B-B14F-4D97-AF65-F5344CB8AC3E}">
        <p14:creationId xmlns:p14="http://schemas.microsoft.com/office/powerpoint/2010/main" val="2437333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43" y="735290"/>
            <a:ext cx="838251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074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73" y="0"/>
            <a:ext cx="9790725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168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74" y="519691"/>
            <a:ext cx="682351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262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5" y="0"/>
            <a:ext cx="1032568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45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44" y="519692"/>
            <a:ext cx="682351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46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8" y="-3120272"/>
            <a:ext cx="11088214" cy="9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9154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15" y="0"/>
            <a:ext cx="1019626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930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1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0"/>
            <a:ext cx="1091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914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1" y="1495425"/>
            <a:ext cx="781673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027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8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" y="-234000"/>
            <a:ext cx="9938650" cy="70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189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4" y="18000"/>
            <a:ext cx="1131830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0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B09D1BE-A7A0-387E-6731-C2E59604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2534" y="5419725"/>
            <a:ext cx="1828801" cy="1325563"/>
          </a:xfrm>
        </p:spPr>
        <p:txBody>
          <a:bodyPr>
            <a:normAutofit/>
          </a:bodyPr>
          <a:lstStyle/>
          <a:p>
            <a:pPr algn="ctr"/>
            <a:r>
              <a:rPr lang="hu-HU" sz="2800" dirty="0"/>
              <a:t>Önarckép</a:t>
            </a:r>
            <a:br>
              <a:rPr lang="hu-HU" sz="2800" dirty="0"/>
            </a:br>
            <a:r>
              <a:rPr lang="hu-HU" sz="2400" dirty="0"/>
              <a:t>(1893)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D65713B-C1C2-4F10-6870-1BD10ADBE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66" y="0"/>
            <a:ext cx="563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12532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3" y="0"/>
            <a:ext cx="10648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264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8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9" y="-234000"/>
            <a:ext cx="9938650" cy="70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659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00" y="420623"/>
            <a:ext cx="5242500" cy="57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753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3894"/>
          </a:xfrm>
        </p:spPr>
        <p:txBody>
          <a:bodyPr/>
          <a:lstStyle/>
          <a:p>
            <a:pPr algn="ctr"/>
            <a:r>
              <a:rPr lang="hu-HU" dirty="0"/>
              <a:t>21 x 5 x 4,5 m!</a:t>
            </a:r>
          </a:p>
        </p:txBody>
      </p:sp>
    </p:spTree>
    <p:extLst>
      <p:ext uri="{BB962C8B-B14F-4D97-AF65-F5344CB8AC3E}">
        <p14:creationId xmlns:p14="http://schemas.microsoft.com/office/powerpoint/2010/main" val="31631358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40" y="762000"/>
            <a:ext cx="797052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314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12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8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9" y="-234000"/>
            <a:ext cx="9938650" cy="70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240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saturation sat="62000"/>
                    </a14:imgEffect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36" y="0"/>
            <a:ext cx="986901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581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pPr algn="ctr"/>
            <a:r>
              <a:rPr lang="hu-HU" dirty="0"/>
              <a:t>20 x 4,18 x 3,6 m!</a:t>
            </a:r>
          </a:p>
        </p:txBody>
      </p:sp>
    </p:spTree>
    <p:extLst>
      <p:ext uri="{BB962C8B-B14F-4D97-AF65-F5344CB8AC3E}">
        <p14:creationId xmlns:p14="http://schemas.microsoft.com/office/powerpoint/2010/main" val="33288416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saturation sat="62000"/>
                    </a14:imgEffect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36" y="0"/>
            <a:ext cx="986901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85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4002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1894-től Münchenben, Karlsruhéban,  </a:t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majd Párizsban tanult</a:t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századforduló éveiben Itáliában </a:t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Dalmáciában festett</a:t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529640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62" y="1290637"/>
            <a:ext cx="753427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2501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71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838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687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92" y="0"/>
            <a:ext cx="10625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5970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36" y="0"/>
            <a:ext cx="966348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292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7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799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71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838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6268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" y="243840"/>
            <a:ext cx="10012680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1481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0221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7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2171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7950"/>
            <a:ext cx="91440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5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15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8" y="0"/>
            <a:ext cx="5138737" cy="6858000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="" xmlns:a16="http://schemas.microsoft.com/office/drawing/2014/main" id="{35B84381-F45F-1A59-C65C-7B03C485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198" y="5411258"/>
            <a:ext cx="1769535" cy="1325563"/>
          </a:xfrm>
        </p:spPr>
        <p:txBody>
          <a:bodyPr>
            <a:normAutofit/>
          </a:bodyPr>
          <a:lstStyle/>
          <a:p>
            <a:pPr algn="ctr"/>
            <a:r>
              <a:rPr lang="hu-HU" sz="2800" dirty="0"/>
              <a:t>Önarckép</a:t>
            </a:r>
            <a:br>
              <a:rPr lang="hu-HU" sz="2800" dirty="0"/>
            </a:br>
            <a:r>
              <a:rPr lang="hu-HU" sz="2400" dirty="0"/>
              <a:t>(1900 k.)</a:t>
            </a:r>
          </a:p>
        </p:txBody>
      </p:sp>
    </p:spTree>
    <p:extLst>
      <p:ext uri="{BB962C8B-B14F-4D97-AF65-F5344CB8AC3E}">
        <p14:creationId xmlns:p14="http://schemas.microsoft.com/office/powerpoint/2010/main" val="157184033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647700"/>
            <a:ext cx="747712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0985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7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20" y="-273378"/>
            <a:ext cx="9142000" cy="7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530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" y="0"/>
            <a:ext cx="1205318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1568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7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8404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7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0209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7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1536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74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0"/>
            <a:ext cx="829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633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3174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80" y="388620"/>
            <a:ext cx="809244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987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5" y="0"/>
            <a:ext cx="9168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61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244436"/>
            <a:ext cx="10515600" cy="4073236"/>
          </a:xfrm>
        </p:spPr>
        <p:txBody>
          <a:bodyPr>
            <a:no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1904-ben Kairóban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Szentföldön járt</a:t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1905-ben Budapesten volt kiállítása</a:t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1907-ben pedig Párizsban</a:t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1909-ben készült az utolsó befejezett képe</a:t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6545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74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182" y="-235670"/>
            <a:ext cx="9163767" cy="75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4422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67" y="9243"/>
            <a:ext cx="3742266" cy="693012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DBA47159-ABAC-EEA6-58FD-FCB8387F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3" y="365125"/>
            <a:ext cx="3412067" cy="1954742"/>
          </a:xfrm>
        </p:spPr>
        <p:txBody>
          <a:bodyPr>
            <a:normAutofit/>
          </a:bodyPr>
          <a:lstStyle/>
          <a:p>
            <a:r>
              <a:rPr lang="hu-HU" sz="3600" dirty="0"/>
              <a:t>Nagy László</a:t>
            </a:r>
            <a:r>
              <a:rPr lang="hu-HU" dirty="0"/>
              <a:t/>
            </a:r>
            <a:br>
              <a:rPr lang="hu-HU" dirty="0"/>
            </a:br>
            <a:r>
              <a:rPr lang="hu-HU" sz="2700" dirty="0"/>
              <a:t>(1925-1978)</a:t>
            </a:r>
            <a:br>
              <a:rPr lang="hu-HU" sz="2700" dirty="0"/>
            </a:br>
            <a:r>
              <a:rPr lang="hu-HU" sz="2700" dirty="0"/>
              <a:t/>
            </a:r>
            <a:br>
              <a:rPr lang="hu-HU" sz="2700" dirty="0"/>
            </a:br>
            <a:r>
              <a:rPr lang="hu-HU" sz="3600" dirty="0"/>
              <a:t>Seb a cédruson</a:t>
            </a:r>
          </a:p>
        </p:txBody>
      </p:sp>
    </p:spTree>
    <p:extLst>
      <p:ext uri="{BB962C8B-B14F-4D97-AF65-F5344CB8AC3E}">
        <p14:creationId xmlns:p14="http://schemas.microsoft.com/office/powerpoint/2010/main" val="406615108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="" xmlns:a16="http://schemas.microsoft.com/office/drawing/2014/main" id="{1F3F6251-EB20-2085-7A7D-116C551B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1733"/>
            <a:ext cx="10515600" cy="4241800"/>
          </a:xfrm>
        </p:spPr>
        <p:txBody>
          <a:bodyPr/>
          <a:lstStyle/>
          <a:p>
            <a:r>
              <a:rPr lang="hu-HU" sz="6000" dirty="0">
                <a:latin typeface="Monotype Corsiva" panose="03010101010201010101" pitchFamily="66" charset="0"/>
              </a:rPr>
              <a:t>K</a:t>
            </a:r>
            <a:r>
              <a:rPr lang="hu-HU" dirty="0">
                <a:latin typeface="Monotype Corsiva" panose="03010101010201010101" pitchFamily="66" charset="0"/>
              </a:rPr>
              <a:t>öszönöm a megtisztelő figyelmüket!</a:t>
            </a:r>
            <a:br>
              <a:rPr lang="hu-HU" dirty="0">
                <a:latin typeface="Monotype Corsiva" panose="03010101010201010101" pitchFamily="66" charset="0"/>
              </a:rPr>
            </a:br>
            <a:r>
              <a:rPr lang="hu-HU" dirty="0">
                <a:latin typeface="Monotype Corsiva" panose="03010101010201010101" pitchFamily="66" charset="0"/>
              </a:rPr>
              <a:t/>
            </a:r>
            <a:br>
              <a:rPr lang="hu-HU" dirty="0">
                <a:latin typeface="Monotype Corsiva" panose="03010101010201010101" pitchFamily="66" charset="0"/>
              </a:rPr>
            </a:br>
            <a:r>
              <a:rPr lang="hu-HU" dirty="0">
                <a:latin typeface="Monotype Corsiva" panose="03010101010201010101" pitchFamily="66" charset="0"/>
              </a:rPr>
              <a:t>                                                         </a:t>
            </a:r>
            <a:r>
              <a:rPr lang="hu-HU" sz="6000" dirty="0">
                <a:latin typeface="Monotype Corsiva" panose="03010101010201010101" pitchFamily="66" charset="0"/>
              </a:rPr>
              <a:t>S</a:t>
            </a:r>
            <a:r>
              <a:rPr lang="hu-HU" dirty="0">
                <a:latin typeface="Monotype Corsiva" panose="03010101010201010101" pitchFamily="66" charset="0"/>
              </a:rPr>
              <a:t>ipos </a:t>
            </a:r>
            <a:r>
              <a:rPr lang="hu-HU" sz="6000" dirty="0">
                <a:latin typeface="Monotype Corsiva" panose="03010101010201010101" pitchFamily="66" charset="0"/>
              </a:rPr>
              <a:t>L</a:t>
            </a:r>
            <a:r>
              <a:rPr lang="hu-HU" dirty="0">
                <a:latin typeface="Monotype Corsiva" panose="03010101010201010101" pitchFamily="66" charset="0"/>
              </a:rPr>
              <a:t>ászló</a:t>
            </a:r>
          </a:p>
        </p:txBody>
      </p:sp>
    </p:spTree>
    <p:extLst>
      <p:ext uri="{BB962C8B-B14F-4D97-AF65-F5344CB8AC3E}">
        <p14:creationId xmlns:p14="http://schemas.microsoft.com/office/powerpoint/2010/main" val="268298727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  (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"/>
            <a:ext cx="9144000" cy="6858000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="" xmlns:a16="http://schemas.microsoft.com/office/drawing/2014/main" id="{395C3B5E-57EB-FB2A-FD26-5D180DA4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067" y="5523970"/>
            <a:ext cx="3572933" cy="1325563"/>
          </a:xfrm>
        </p:spPr>
        <p:txBody>
          <a:bodyPr>
            <a:normAutofit/>
          </a:bodyPr>
          <a:lstStyle/>
          <a:p>
            <a:pPr algn="r"/>
            <a:r>
              <a:rPr lang="hu-HU" dirty="0"/>
              <a:t>Viszontlátásra!</a:t>
            </a:r>
          </a:p>
        </p:txBody>
      </p:sp>
    </p:spTree>
    <p:extLst>
      <p:ext uri="{BB962C8B-B14F-4D97-AF65-F5344CB8AC3E}">
        <p14:creationId xmlns:p14="http://schemas.microsoft.com/office/powerpoint/2010/main" val="193264055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17DEB87A-31AD-EA9D-BAF7-0E7158855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333"/>
            <a:ext cx="10515600" cy="6375400"/>
          </a:xfrm>
        </p:spPr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>További információ:</a:t>
            </a:r>
            <a:br>
              <a:rPr lang="hu-HU" dirty="0"/>
            </a:br>
            <a:r>
              <a:rPr lang="hu-HU" dirty="0">
                <a:hlinkClick r:id="rId2"/>
              </a:rPr>
              <a:t>www.siposlaszlo.hu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57844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81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0"/>
            <a:ext cx="11409363" cy="6858000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="" xmlns:a16="http://schemas.microsoft.com/office/drawing/2014/main" id="{C6CC7207-588B-C72D-2E64-DA6F2AB6B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6" y="5858933"/>
            <a:ext cx="10515600" cy="835555"/>
          </a:xfrm>
        </p:spPr>
        <p:txBody>
          <a:bodyPr>
            <a:normAutofit/>
          </a:bodyPr>
          <a:lstStyle/>
          <a:p>
            <a:pPr algn="ctr"/>
            <a:r>
              <a:rPr lang="hu-HU" sz="2800" dirty="0"/>
              <a:t>Tengerparti sétalovaglás (1909)</a:t>
            </a:r>
          </a:p>
        </p:txBody>
      </p:sp>
    </p:spTree>
    <p:extLst>
      <p:ext uri="{BB962C8B-B14F-4D97-AF65-F5344CB8AC3E}">
        <p14:creationId xmlns:p14="http://schemas.microsoft.com/office/powerpoint/2010/main" val="2535783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83275"/>
          </a:xfrm>
        </p:spPr>
        <p:txBody>
          <a:bodyPr/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1913-ban született 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„A lángész. </a:t>
            </a:r>
            <a:b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 lehet és ki nem lehet zseni” </a:t>
            </a:r>
            <a:b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című írása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1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67639"/>
          </a:xfrm>
        </p:spPr>
        <p:txBody>
          <a:bodyPr/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1919. június 20-án hunyt el.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98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8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952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8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2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52892170-BEC4-E1EF-0703-C71162817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47" y="0"/>
            <a:ext cx="818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70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="" xmlns:a16="http://schemas.microsoft.com/office/drawing/2014/main" id="{832351CC-1EBA-1C56-600A-0C87D0CCC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47" y="0"/>
            <a:ext cx="818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22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0"/>
            <a:ext cx="5143500" cy="6858000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="" xmlns:a16="http://schemas.microsoft.com/office/drawing/2014/main" id="{ABDF4852-895D-063E-5CD2-17689E910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0" y="5402792"/>
            <a:ext cx="3369733" cy="1325563"/>
          </a:xfrm>
        </p:spPr>
        <p:txBody>
          <a:bodyPr/>
          <a:lstStyle/>
          <a:p>
            <a:pPr algn="ctr"/>
            <a:r>
              <a:rPr lang="hu-HU" sz="2800" dirty="0"/>
              <a:t>Fohászkodó üdvözítő</a:t>
            </a:r>
            <a:r>
              <a:rPr lang="hu-HU" dirty="0"/>
              <a:t/>
            </a:r>
            <a:br>
              <a:rPr lang="hu-HU" dirty="0"/>
            </a:br>
            <a:r>
              <a:rPr lang="hu-HU" sz="2400" dirty="0"/>
              <a:t>(1903)</a:t>
            </a:r>
          </a:p>
        </p:txBody>
      </p:sp>
    </p:spTree>
    <p:extLst>
      <p:ext uri="{BB962C8B-B14F-4D97-AF65-F5344CB8AC3E}">
        <p14:creationId xmlns:p14="http://schemas.microsoft.com/office/powerpoint/2010/main" val="357904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10" y="53340"/>
            <a:ext cx="8145780" cy="67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69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693420"/>
            <a:ext cx="727710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6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2" y="395188"/>
            <a:ext cx="590094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62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97" y="371888"/>
            <a:ext cx="9475263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53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4818062"/>
          </a:xfrm>
        </p:spPr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dirty="0"/>
              <a:t>Jeruzsálem, Jeruzsálem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sz="4000" dirty="0">
                <a:latin typeface="Monotype Corsiva" panose="03010101010201010101" pitchFamily="66" charset="0"/>
              </a:rPr>
              <a:t>„</a:t>
            </a:r>
            <a:r>
              <a:rPr lang="hu-HU" sz="5300" dirty="0">
                <a:latin typeface="Monotype Corsiva" panose="03010101010201010101" pitchFamily="66" charset="0"/>
              </a:rPr>
              <a:t>J</a:t>
            </a:r>
            <a:r>
              <a:rPr lang="hu-HU" sz="4000" dirty="0">
                <a:latin typeface="Monotype Corsiva" panose="03010101010201010101" pitchFamily="66" charset="0"/>
              </a:rPr>
              <a:t>eruzsálem, </a:t>
            </a:r>
            <a:r>
              <a:rPr lang="hu-HU" sz="5300" dirty="0">
                <a:latin typeface="Monotype Corsiva" panose="03010101010201010101" pitchFamily="66" charset="0"/>
              </a:rPr>
              <a:t>J</a:t>
            </a:r>
            <a:r>
              <a:rPr lang="hu-HU" sz="4000" dirty="0">
                <a:latin typeface="Monotype Corsiva" panose="03010101010201010101" pitchFamily="66" charset="0"/>
              </a:rPr>
              <a:t>eruzsálem, </a:t>
            </a:r>
            <a:br>
              <a:rPr lang="hu-HU" sz="4000" dirty="0">
                <a:latin typeface="Monotype Corsiva" panose="03010101010201010101" pitchFamily="66" charset="0"/>
              </a:rPr>
            </a:br>
            <a:r>
              <a:rPr lang="hu-HU" sz="4000" dirty="0">
                <a:latin typeface="Monotype Corsiva" panose="03010101010201010101" pitchFamily="66" charset="0"/>
              </a:rPr>
              <a:t>aki megölöd a prófétákat, </a:t>
            </a:r>
            <a:br>
              <a:rPr lang="hu-HU" sz="4000" dirty="0">
                <a:latin typeface="Monotype Corsiva" panose="03010101010201010101" pitchFamily="66" charset="0"/>
              </a:rPr>
            </a:br>
            <a:r>
              <a:rPr lang="hu-HU" sz="4000" dirty="0">
                <a:latin typeface="Monotype Corsiva" panose="03010101010201010101" pitchFamily="66" charset="0"/>
              </a:rPr>
              <a:t>és megkövezed azokat, </a:t>
            </a:r>
            <a:br>
              <a:rPr lang="hu-HU" sz="4000" dirty="0">
                <a:latin typeface="Monotype Corsiva" panose="03010101010201010101" pitchFamily="66" charset="0"/>
              </a:rPr>
            </a:br>
            <a:r>
              <a:rPr lang="hu-HU" sz="4000" dirty="0">
                <a:latin typeface="Monotype Corsiva" panose="03010101010201010101" pitchFamily="66" charset="0"/>
              </a:rPr>
              <a:t>akik hozzád küldettek…”</a:t>
            </a:r>
            <a:br>
              <a:rPr lang="hu-HU" sz="4000" dirty="0">
                <a:latin typeface="Monotype Corsiva" panose="03010101010201010101" pitchFamily="66" charset="0"/>
              </a:rPr>
            </a:br>
            <a:r>
              <a:rPr lang="hu-HU" sz="4000" dirty="0">
                <a:latin typeface="Monotype Corsiva" panose="03010101010201010101" pitchFamily="66" charset="0"/>
              </a:rPr>
              <a:t>                                </a:t>
            </a:r>
            <a:r>
              <a:rPr lang="hu-HU" sz="2700" dirty="0">
                <a:latin typeface="Monotype Corsiva" panose="03010101010201010101" pitchFamily="66" charset="0"/>
              </a:rPr>
              <a:t>Lukács 13.34</a:t>
            </a:r>
            <a:r>
              <a:rPr lang="hu-HU" sz="4000" dirty="0">
                <a:latin typeface="Monotype Corsiva" panose="03010101010201010101" pitchFamily="66" charset="0"/>
              </a:rPr>
              <a:t/>
            </a:r>
            <a:br>
              <a:rPr lang="hu-HU" sz="4000" dirty="0">
                <a:latin typeface="Monotype Corsiva" panose="03010101010201010101" pitchFamily="66" charset="0"/>
              </a:rPr>
            </a:br>
            <a:r>
              <a:rPr lang="hu-HU" sz="4000" dirty="0">
                <a:latin typeface="Monotype Corsiva" panose="03010101010201010101" pitchFamily="66" charset="0"/>
              </a:rPr>
              <a:t/>
            </a:r>
            <a:br>
              <a:rPr lang="hu-HU" sz="4000" dirty="0">
                <a:latin typeface="Monotype Corsiva" panose="03010101010201010101" pitchFamily="66" charset="0"/>
              </a:rPr>
            </a:br>
            <a:endParaRPr lang="hu-HU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711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7" y="1019175"/>
            <a:ext cx="837035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7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56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0"/>
            <a:ext cx="9396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22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57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95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3B57DC-C7B2-5A8D-049D-EB63F8A78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15)">
            <a:extLst>
              <a:ext uri="{FF2B5EF4-FFF2-40B4-BE49-F238E27FC236}">
                <a16:creationId xmlns="" xmlns:a16="http://schemas.microsoft.com/office/drawing/2014/main" id="{2D810461-5DD0-80A0-66CB-6D853B86B4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71" y="0"/>
            <a:ext cx="5138737" cy="6858000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="" xmlns:a16="http://schemas.microsoft.com/office/drawing/2014/main" id="{F63E5CE7-A931-2668-4098-0DC86173E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4589992"/>
            <a:ext cx="5757334" cy="1325563"/>
          </a:xfrm>
        </p:spPr>
        <p:txBody>
          <a:bodyPr/>
          <a:lstStyle/>
          <a:p>
            <a:pPr algn="r"/>
            <a:r>
              <a:rPr lang="hu-HU" sz="4000" dirty="0"/>
              <a:t>Csontváry Kosztka Tivadar</a:t>
            </a:r>
            <a:r>
              <a:rPr lang="hu-HU" dirty="0"/>
              <a:t/>
            </a:r>
            <a:br>
              <a:rPr lang="hu-HU" dirty="0"/>
            </a:br>
            <a:r>
              <a:rPr lang="hu-HU" sz="3200" dirty="0"/>
              <a:t>(1853-1919)</a:t>
            </a:r>
          </a:p>
        </p:txBody>
      </p:sp>
    </p:spTree>
    <p:extLst>
      <p:ext uri="{BB962C8B-B14F-4D97-AF65-F5344CB8AC3E}">
        <p14:creationId xmlns:p14="http://schemas.microsoft.com/office/powerpoint/2010/main" val="962184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" y="0"/>
            <a:ext cx="1070061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4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8000"/>
            <a:ext cx="1065176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62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9" y="0"/>
            <a:ext cx="1166991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19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87" y="18000"/>
            <a:ext cx="483655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03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61" y="18000"/>
            <a:ext cx="482131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11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1085850"/>
            <a:ext cx="66484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61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4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3" y="0"/>
            <a:ext cx="9451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63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0"/>
            <a:ext cx="898562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34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91" y="0"/>
            <a:ext cx="8976623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53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7438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38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64" y="0"/>
            <a:ext cx="9059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69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89" y="0"/>
            <a:ext cx="7312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6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6535"/>
                    </a14:imgEffect>
                    <a14:imgEffect>
                      <a14:saturation sat="123000"/>
                    </a14:imgEffect>
                    <a14:imgEffect>
                      <a14:brightnessContrast bright="6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04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8" y="0"/>
            <a:ext cx="1035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6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1" y="362834"/>
            <a:ext cx="11380165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4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98" y="18000"/>
            <a:ext cx="4518309" cy="6840000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="" xmlns:a16="http://schemas.microsoft.com/office/drawing/2014/main" id="{330F6E39-4252-1A4E-1F3A-A50CD877F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132" y="5470525"/>
            <a:ext cx="2548467" cy="1325563"/>
          </a:xfrm>
        </p:spPr>
        <p:txBody>
          <a:bodyPr>
            <a:normAutofit/>
          </a:bodyPr>
          <a:lstStyle/>
          <a:p>
            <a:pPr algn="ctr"/>
            <a:r>
              <a:rPr lang="hu-HU" sz="2800" dirty="0"/>
              <a:t>Szent Ilona</a:t>
            </a:r>
            <a:br>
              <a:rPr lang="hu-HU" sz="2800" dirty="0"/>
            </a:br>
            <a:r>
              <a:rPr lang="hu-HU" sz="2400" dirty="0"/>
              <a:t>(Nyíribrony)</a:t>
            </a:r>
          </a:p>
        </p:txBody>
      </p:sp>
    </p:spTree>
    <p:extLst>
      <p:ext uri="{BB962C8B-B14F-4D97-AF65-F5344CB8AC3E}">
        <p14:creationId xmlns:p14="http://schemas.microsoft.com/office/powerpoint/2010/main" val="4210015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00" y="0"/>
            <a:ext cx="853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63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84" y="337696"/>
            <a:ext cx="837416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8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01" y="18000"/>
            <a:ext cx="846030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87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0"/>
            <a:ext cx="1057338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3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78873" y="1787236"/>
            <a:ext cx="108896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1853. július 5-én született 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Kisszebenben</a:t>
            </a:r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Szülei:</a:t>
            </a:r>
          </a:p>
          <a:p>
            <a:r>
              <a:rPr lang="hu-H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Kosztka László gyógyszerész </a:t>
            </a:r>
            <a:endParaRPr lang="hu-H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Hajczelmajer Franciska</a:t>
            </a:r>
          </a:p>
        </p:txBody>
      </p:sp>
    </p:spTree>
    <p:extLst>
      <p:ext uri="{BB962C8B-B14F-4D97-AF65-F5344CB8AC3E}">
        <p14:creationId xmlns:p14="http://schemas.microsoft.com/office/powerpoint/2010/main" val="42865787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541020"/>
            <a:ext cx="1192736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48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4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3" y="0"/>
            <a:ext cx="9451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949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0"/>
            <a:ext cx="1057338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275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522" y="1508288"/>
            <a:ext cx="6461520" cy="335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96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5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82" y="14287"/>
            <a:ext cx="8304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213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58" y="0"/>
            <a:ext cx="7327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33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5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82" y="0"/>
            <a:ext cx="8304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6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15836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25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423" y="0"/>
            <a:ext cx="5365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626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18000"/>
            <a:ext cx="927766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0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70" y="2754"/>
            <a:ext cx="5133860" cy="685249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7171738B-E9AA-44ED-6413-D2D9E9DF4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9932" y="4512733"/>
            <a:ext cx="3335868" cy="2133600"/>
          </a:xfrm>
        </p:spPr>
        <p:txBody>
          <a:bodyPr>
            <a:normAutofit/>
          </a:bodyPr>
          <a:lstStyle/>
          <a:p>
            <a:r>
              <a:rPr lang="hu-HU" sz="2800" dirty="0"/>
              <a:t>Rigasz Hondromatidisz </a:t>
            </a:r>
            <a:br>
              <a:rPr lang="hu-HU" sz="2800" dirty="0"/>
            </a:br>
            <a:r>
              <a:rPr lang="hu-HU" sz="2800" dirty="0"/>
              <a:t>Csontváry-szobra </a:t>
            </a:r>
            <a:br>
              <a:rPr lang="hu-HU" sz="2800" dirty="0"/>
            </a:br>
            <a:r>
              <a:rPr lang="hu-HU" sz="2800" dirty="0"/>
              <a:t>Tiszalökön</a:t>
            </a:r>
          </a:p>
        </p:txBody>
      </p:sp>
    </p:spTree>
    <p:extLst>
      <p:ext uri="{BB962C8B-B14F-4D97-AF65-F5344CB8AC3E}">
        <p14:creationId xmlns:p14="http://schemas.microsoft.com/office/powerpoint/2010/main" val="2554391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27" y="0"/>
            <a:ext cx="903890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475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3" y="18000"/>
            <a:ext cx="1180016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53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5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26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0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564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40" y="18000"/>
            <a:ext cx="777328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76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033" y="0"/>
            <a:ext cx="4973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032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80CCA5D-0955-2598-89BC-CB75A610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8808"/>
          </a:xfrm>
        </p:spPr>
        <p:txBody>
          <a:bodyPr/>
          <a:lstStyle/>
          <a:p>
            <a:r>
              <a:rPr lang="hu-HU" sz="5400" dirty="0"/>
              <a:t>Názáret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sz="3600" dirty="0">
                <a:latin typeface="Monotype Corsiva" panose="03010101010201010101" pitchFamily="66" charset="0"/>
              </a:rPr>
              <a:t>„…</a:t>
            </a:r>
            <a:r>
              <a:rPr lang="hu-HU" sz="4800" dirty="0">
                <a:latin typeface="Monotype Corsiva" panose="03010101010201010101" pitchFamily="66" charset="0"/>
              </a:rPr>
              <a:t>E</a:t>
            </a:r>
            <a:r>
              <a:rPr lang="hu-HU" sz="3600" dirty="0">
                <a:latin typeface="Monotype Corsiva" panose="03010101010201010101" pitchFamily="66" charset="0"/>
              </a:rPr>
              <a:t>zután </a:t>
            </a:r>
            <a:r>
              <a:rPr lang="hu-HU" sz="4800" dirty="0">
                <a:latin typeface="Monotype Corsiva" panose="03010101010201010101" pitchFamily="66" charset="0"/>
              </a:rPr>
              <a:t>N</a:t>
            </a:r>
            <a:r>
              <a:rPr lang="hu-HU" sz="3600" dirty="0">
                <a:latin typeface="Monotype Corsiva" panose="03010101010201010101" pitchFamily="66" charset="0"/>
              </a:rPr>
              <a:t>ázáretbe ment, </a:t>
            </a:r>
            <a:br>
              <a:rPr lang="hu-HU" sz="3600" dirty="0">
                <a:latin typeface="Monotype Corsiva" panose="03010101010201010101" pitchFamily="66" charset="0"/>
              </a:rPr>
            </a:br>
            <a:r>
              <a:rPr lang="hu-HU" sz="3600" dirty="0">
                <a:latin typeface="Monotype Corsiva" panose="03010101010201010101" pitchFamily="66" charset="0"/>
              </a:rPr>
              <a:t>abba a városba, </a:t>
            </a:r>
            <a:br>
              <a:rPr lang="hu-HU" sz="3600" dirty="0">
                <a:latin typeface="Monotype Corsiva" panose="03010101010201010101" pitchFamily="66" charset="0"/>
              </a:rPr>
            </a:br>
            <a:r>
              <a:rPr lang="hu-HU" sz="3600" dirty="0">
                <a:latin typeface="Monotype Corsiva" panose="03010101010201010101" pitchFamily="66" charset="0"/>
              </a:rPr>
              <a:t>ahol felnevelkedett…”</a:t>
            </a:r>
            <a:br>
              <a:rPr lang="hu-HU" sz="3600" dirty="0">
                <a:latin typeface="Monotype Corsiva" panose="03010101010201010101" pitchFamily="66" charset="0"/>
              </a:rPr>
            </a:br>
            <a:r>
              <a:rPr lang="hu-HU" sz="3600" dirty="0">
                <a:latin typeface="Monotype Corsiva" panose="03010101010201010101" pitchFamily="66" charset="0"/>
              </a:rPr>
              <a:t>                               </a:t>
            </a:r>
            <a:r>
              <a:rPr lang="hu-HU" sz="2400" dirty="0">
                <a:latin typeface="Monotype Corsiva" panose="03010101010201010101" pitchFamily="66" charset="0"/>
              </a:rPr>
              <a:t>Lukács 4.16</a:t>
            </a:r>
          </a:p>
        </p:txBody>
      </p:sp>
    </p:spTree>
    <p:extLst>
      <p:ext uri="{BB962C8B-B14F-4D97-AF65-F5344CB8AC3E}">
        <p14:creationId xmlns:p14="http://schemas.microsoft.com/office/powerpoint/2010/main" val="37382785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1790700"/>
            <a:ext cx="80962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473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5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8" y="0"/>
            <a:ext cx="9458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377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2" y="0"/>
            <a:ext cx="899608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5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83" y="0"/>
            <a:ext cx="503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152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54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753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5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8" y="0"/>
            <a:ext cx="9458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055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64" y="18000"/>
            <a:ext cx="1134818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985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5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8" y="0"/>
            <a:ext cx="9458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636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7" y="18000"/>
            <a:ext cx="943946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612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92" y="0"/>
            <a:ext cx="9556508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553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saturation sat="141000"/>
                    </a14:imgEffect>
                    <a14:imgEffect>
                      <a14:brightnessContrast bright="-13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6" y="18000"/>
            <a:ext cx="1021820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988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0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2" y="0"/>
            <a:ext cx="4793398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732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0" y="278130"/>
            <a:ext cx="9364980" cy="63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788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88" y="366711"/>
            <a:ext cx="7599113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25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83065" y="1660298"/>
            <a:ext cx="9695283" cy="618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1880. október 13-án „misztikus elhívatás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1881-ben római tanulmányút</a:t>
            </a:r>
          </a:p>
          <a:p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1884-től Gácson gyógyszerész</a:t>
            </a:r>
          </a:p>
          <a:p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3513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21" y="362854"/>
            <a:ext cx="9879821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599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6" y="952500"/>
            <a:ext cx="811737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03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1)"/>
          <p:cNvPicPr>
            <a:picLocks noGrp="1" noChangeAspect="1"/>
          </p:cNvPicPr>
          <p:nvPr isPhoto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0"/>
            <a:ext cx="1091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30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2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58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3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154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012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934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16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8" y="0"/>
            <a:ext cx="915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33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1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0"/>
            <a:ext cx="1091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1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0" y="-54000"/>
            <a:ext cx="11657394" cy="6912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A66547A7-34C2-EFF7-4DD8-CC3C31000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0097" y="5470525"/>
            <a:ext cx="1329267" cy="1325563"/>
          </a:xfrm>
        </p:spPr>
        <p:txBody>
          <a:bodyPr/>
          <a:lstStyle/>
          <a:p>
            <a:r>
              <a:rPr lang="hu-HU" dirty="0"/>
              <a:t>Gács</a:t>
            </a:r>
          </a:p>
        </p:txBody>
      </p:sp>
    </p:spTree>
    <p:extLst>
      <p:ext uri="{BB962C8B-B14F-4D97-AF65-F5344CB8AC3E}">
        <p14:creationId xmlns:p14="http://schemas.microsoft.com/office/powerpoint/2010/main" val="3051068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631950"/>
            <a:ext cx="97917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184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épművészeti Múzeum 2023.07.01 (61)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0"/>
            <a:ext cx="1091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793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3249" y="-704850"/>
            <a:ext cx="5905500" cy="82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458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08" y="1267002"/>
            <a:ext cx="855323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82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03" y="0"/>
            <a:ext cx="5340394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6B65AF9F-25D5-FE9D-03B5-14D98C266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871258"/>
            <a:ext cx="2887133" cy="1325563"/>
          </a:xfrm>
        </p:spPr>
        <p:txBody>
          <a:bodyPr>
            <a:normAutofit/>
          </a:bodyPr>
          <a:lstStyle/>
          <a:p>
            <a:pPr algn="ctr"/>
            <a:r>
              <a:rPr lang="hu-HU" sz="2800" dirty="0"/>
              <a:t>Baál isten oltára</a:t>
            </a:r>
            <a:br>
              <a:rPr lang="hu-HU" sz="2800" dirty="0"/>
            </a:br>
            <a:r>
              <a:rPr lang="hu-HU" sz="2400" dirty="0"/>
              <a:t>Időszaki kiállításon,</a:t>
            </a:r>
            <a:br>
              <a:rPr lang="hu-HU" sz="2400" dirty="0"/>
            </a:br>
            <a:r>
              <a:rPr lang="hu-HU" sz="2400" dirty="0"/>
              <a:t>Budapesten</a:t>
            </a:r>
          </a:p>
        </p:txBody>
      </p:sp>
    </p:spTree>
    <p:extLst>
      <p:ext uri="{BB962C8B-B14F-4D97-AF65-F5344CB8AC3E}">
        <p14:creationId xmlns:p14="http://schemas.microsoft.com/office/powerpoint/2010/main" val="39995590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59" y="481985"/>
            <a:ext cx="682351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216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" y="49530"/>
            <a:ext cx="10187940" cy="675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215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90" y="45720"/>
            <a:ext cx="534162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801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60" y="0"/>
            <a:ext cx="742048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964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33" y="0"/>
            <a:ext cx="1052354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5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108</Words>
  <Application>Microsoft Office PowerPoint</Application>
  <PresentationFormat>Egyéni</PresentationFormat>
  <Paragraphs>37</Paragraphs>
  <Slides>144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144</vt:i4>
      </vt:variant>
    </vt:vector>
  </HeadingPairs>
  <TitlesOfParts>
    <vt:vector size="145" baseType="lpstr">
      <vt:lpstr>Office-téma</vt:lpstr>
      <vt:lpstr>Csontváry nyomában  a Szentföldön  (2026. március 19. 144 dia)</vt:lpstr>
      <vt:lpstr>PowerPoint bemutató</vt:lpstr>
      <vt:lpstr>Csontváry Kosztka Tivadar (1853-1919)</vt:lpstr>
      <vt:lpstr>PowerPoint bemutató</vt:lpstr>
      <vt:lpstr>PowerPoint bemutató</vt:lpstr>
      <vt:lpstr>Rigasz Hondromatidisz  Csontváry-szobra  Tiszalökön</vt:lpstr>
      <vt:lpstr>PowerPoint bemutató</vt:lpstr>
      <vt:lpstr>PowerPoint bemutató</vt:lpstr>
      <vt:lpstr>Gács</vt:lpstr>
      <vt:lpstr>PowerPoint bemutató</vt:lpstr>
      <vt:lpstr>Önarckép (1893)</vt:lpstr>
      <vt:lpstr>1894-től Münchenben, Karlsruhéban,   majd Párizsban tanult  A századforduló éveiben Itáliában  és Dalmáciában festett  </vt:lpstr>
      <vt:lpstr>Önarckép (1900 k.)</vt:lpstr>
      <vt:lpstr>1904-ben Kairóban és a Szentföldön járt  1905-ben Budapesten volt kiállítása  1907-ben pedig Párizsban  1909-ben készült az utolsó befejezett képe    </vt:lpstr>
      <vt:lpstr>Tengerparti sétalovaglás (1909)</vt:lpstr>
      <vt:lpstr>1913-ban született „A lángész.  Ki lehet és ki nem lehet zseni”  című írása </vt:lpstr>
      <vt:lpstr>1919. június 20-án hunyt el.</vt:lpstr>
      <vt:lpstr>PowerPoint bemutató</vt:lpstr>
      <vt:lpstr>PowerPoint bemutató</vt:lpstr>
      <vt:lpstr>PowerPoint bemutató</vt:lpstr>
      <vt:lpstr>Fohászkodó üdvözítő (1903)</vt:lpstr>
      <vt:lpstr>PowerPoint bemutató</vt:lpstr>
      <vt:lpstr>PowerPoint bemutató</vt:lpstr>
      <vt:lpstr>PowerPoint bemutató</vt:lpstr>
      <vt:lpstr>PowerPoint bemutató</vt:lpstr>
      <vt:lpstr> Jeruzsálem, Jeruzsálem  „Jeruzsálem, Jeruzsálem,  aki megölöd a prófétákat,  és megkövezed azokat,  akik hozzád küldettek…”                                 Lukács 13.34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Szent Ilona (Nyíribrony)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Názáret  „…Ezután Názáretbe ment,  abba a városba,  ahol felnevelkedett…”                                Lukács 4.16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Baál isten oltára Időszaki kiállításon, Budapesten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21 x 5 x 4,5 m!</vt:lpstr>
      <vt:lpstr>PowerPoint bemutató</vt:lpstr>
      <vt:lpstr>PowerPoint bemutató</vt:lpstr>
      <vt:lpstr>PowerPoint bemutató</vt:lpstr>
      <vt:lpstr>PowerPoint bemutató</vt:lpstr>
      <vt:lpstr>20 x 4,18 x 3,6 m!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Nagy László (1925-1978)  Seb a cédruson</vt:lpstr>
      <vt:lpstr>Köszönöm a megtisztelő figyelmüket!                                                           Sipos László</vt:lpstr>
      <vt:lpstr>Viszontlátásra!</vt:lpstr>
      <vt:lpstr>        További információ: www.siposlaszlo.hu       </vt:lpstr>
    </vt:vector>
  </TitlesOfParts>
  <Company>MKU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Csontváry 170</dc:title>
  <dc:creator>Dr. Sipos László</dc:creator>
  <cp:lastModifiedBy>Sipos</cp:lastModifiedBy>
  <cp:revision>80</cp:revision>
  <dcterms:created xsi:type="dcterms:W3CDTF">2023-07-03T14:00:19Z</dcterms:created>
  <dcterms:modified xsi:type="dcterms:W3CDTF">2026-03-15T19:23:49Z</dcterms:modified>
</cp:coreProperties>
</file>