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6" r:id="rId2"/>
    <p:sldId id="301" r:id="rId3"/>
    <p:sldId id="302" r:id="rId4"/>
    <p:sldId id="294" r:id="rId5"/>
    <p:sldId id="295" r:id="rId6"/>
    <p:sldId id="277" r:id="rId7"/>
    <p:sldId id="287" r:id="rId8"/>
    <p:sldId id="290" r:id="rId9"/>
    <p:sldId id="286" r:id="rId10"/>
    <p:sldId id="281" r:id="rId11"/>
    <p:sldId id="280" r:id="rId12"/>
    <p:sldId id="257" r:id="rId13"/>
    <p:sldId id="278" r:id="rId14"/>
    <p:sldId id="289" r:id="rId15"/>
    <p:sldId id="297" r:id="rId16"/>
    <p:sldId id="258" r:id="rId17"/>
    <p:sldId id="259" r:id="rId18"/>
    <p:sldId id="260" r:id="rId19"/>
    <p:sldId id="261" r:id="rId20"/>
    <p:sldId id="262" r:id="rId21"/>
    <p:sldId id="282" r:id="rId22"/>
    <p:sldId id="283" r:id="rId23"/>
    <p:sldId id="268" r:id="rId24"/>
    <p:sldId id="284" r:id="rId25"/>
    <p:sldId id="285" r:id="rId26"/>
    <p:sldId id="265" r:id="rId27"/>
    <p:sldId id="266" r:id="rId28"/>
    <p:sldId id="276" r:id="rId29"/>
    <p:sldId id="303" r:id="rId30"/>
    <p:sldId id="274" r:id="rId31"/>
    <p:sldId id="298" r:id="rId32"/>
    <p:sldId id="299" r:id="rId33"/>
    <p:sldId id="300" r:id="rId34"/>
    <p:sldId id="304" r:id="rId35"/>
    <p:sldId id="293" r:id="rId36"/>
    <p:sldId id="291" r:id="rId37"/>
    <p:sldId id="292" r:id="rId38"/>
    <p:sldId id="263" r:id="rId39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6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7414-6C84-4551-894F-ECF2CB1F362D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F353-B6A4-4CAC-8682-80E80E0AB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81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51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35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74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155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41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24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374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28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96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09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81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05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4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3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42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32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18D1-6965-4BD0-AC9E-493039ABF47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6E6FF7-1625-4486-B302-9E2441168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24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nb.hu/fogyasztovedelem/digitalis-biztonsag/az-adathalasz-csalasok-legjellemzobb-tipusai/wangiri-visszahivasos-telefonos-csalas" TargetMode="External"/><Relationship Id="rId13" Type="http://schemas.openxmlformats.org/officeDocument/2006/relationships/hyperlink" Target="https://www.mnb.hu/fogyasztovedelem/digitalis-biztonsag/az-adathalasz-csalasok-legjellemzobb-tipusai/evil-twin-phishing-hamis-wifi-halozat-letrehozasa" TargetMode="External"/><Relationship Id="rId18" Type="http://schemas.openxmlformats.org/officeDocument/2006/relationships/hyperlink" Target="https://www.mnb.hu/fogyasztovedelem/digitalis-biztonsag/az-adathalasz-csalasok-legjellemzobb-tipusai/eladok-atverese-az-online-piactereken" TargetMode="External"/><Relationship Id="rId3" Type="http://schemas.openxmlformats.org/officeDocument/2006/relationships/hyperlink" Target="https://www.mnb.hu/fogyasztovedelem/digitalis-biztonsag/az-adathalasz-csalasok-legjellemzobb-tipusai/phishing-adathalasz-banki-e-mailek" TargetMode="External"/><Relationship Id="rId7" Type="http://schemas.openxmlformats.org/officeDocument/2006/relationships/hyperlink" Target="https://www.mnb.hu/fogyasztovedelem/digitalis-biztonsag/az-adathalasz-csalasok-legjellemzobb-tipusai/nem-banki-szolgaltatok-nevevel-torteno-visszaeles" TargetMode="External"/><Relationship Id="rId12" Type="http://schemas.openxmlformats.org/officeDocument/2006/relationships/hyperlink" Target="https://www.mnb.hu/fogyasztovedelem/digitalis-biztonsag/az-adathalasz-csalasok-legjellemzobb-tipusai/szemelyesadat-lopas-a-kozossegi-mediaban" TargetMode="External"/><Relationship Id="rId17" Type="http://schemas.openxmlformats.org/officeDocument/2006/relationships/hyperlink" Target="https://www.mnb.hu/fogyasztovedelem/digitalis-biztonsag/az-adathalasz-csalasok-legjellemzobb-tipusai/angler-phishing-hamis-szolgaltatoi-ugyintezes-a-kozossegi-mediaban" TargetMode="External"/><Relationship Id="rId2" Type="http://schemas.openxmlformats.org/officeDocument/2006/relationships/hyperlink" Target="https://www.mnb.hu/fogyasztovedelem/digitalis-biztonsag/az-adathalasz-csalasok-legjellemzobb-tipusai/nigeriai-csalas" TargetMode="External"/><Relationship Id="rId16" Type="http://schemas.openxmlformats.org/officeDocument/2006/relationships/hyperlink" Target="https://www.mnb.hu/fogyasztovedelem/digitalis-biztonsag/az-adathalasz-csalasok-legjellemzobb-tipusai/qr-kodos-csalas" TargetMode="External"/><Relationship Id="rId20" Type="http://schemas.openxmlformats.org/officeDocument/2006/relationships/hyperlink" Target="https://www.mnb.hu/fogyasztovedelem/digitalis-biztonsag/az-adathalasz-csalasok-legjellemzobb-tipusai/hamis-ugyfel-vagy-beszallito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nb.hu/fogyasztovedelem/digitalis-biztonsag/az-adathalasz-csalasok-legjellemzobb-tipusai/meghamisitott-banki-oldalak" TargetMode="External"/><Relationship Id="rId11" Type="http://schemas.openxmlformats.org/officeDocument/2006/relationships/hyperlink" Target="https://www.mnb.hu/fogyasztovedelem/digitalis-biztonsag/az-adathalasz-csalasok-legjellemzobb-tipusai/hamis-online-ajanlatok" TargetMode="External"/><Relationship Id="rId5" Type="http://schemas.openxmlformats.org/officeDocument/2006/relationships/hyperlink" Target="https://www.mnb.hu/fogyasztovedelem/digitalis-biztonsag/az-adathalasz-csalasok-legjellemzobb-tipusai/smishing-hamis-banki-sms-ek" TargetMode="External"/><Relationship Id="rId15" Type="http://schemas.openxmlformats.org/officeDocument/2006/relationships/hyperlink" Target="https://www.mnb.hu/fogyasztovedelem/digitalis-biztonsag/az-adathalasz-csalasok-legjellemzobb-tipusai/hivoszam-spoofing-hivoszam-hamisitas" TargetMode="External"/><Relationship Id="rId10" Type="http://schemas.openxmlformats.org/officeDocument/2006/relationships/hyperlink" Target="https://www.mnb.hu/fogyasztovedelem/digitalis-biztonsag/az-adathalasz-csalasok-legjellemzobb-tipusai/hamis-befektetesi-lehetosegek" TargetMode="External"/><Relationship Id="rId19" Type="http://schemas.openxmlformats.org/officeDocument/2006/relationships/hyperlink" Target="https://www.mnb.hu/fogyasztovedelem/digitalis-biztonsag/az-adathalasz-csalasok-legjellemzobb-tipusai/hamis-vezetoi-utasitas-e-mailben-vagy-telefonon" TargetMode="External"/><Relationship Id="rId4" Type="http://schemas.openxmlformats.org/officeDocument/2006/relationships/hyperlink" Target="https://www.mnb.hu/fogyasztovedelem/digitalis-biztonsag/az-adathalasz-csalasok-legjellemzobb-tipusai/vishing-hamis-banki-hivasok" TargetMode="External"/><Relationship Id="rId9" Type="http://schemas.openxmlformats.org/officeDocument/2006/relationships/hyperlink" Target="https://www.mnb.hu/fogyasztovedelem/digitalis-biztonsag/az-adathalasz-csalasok-legjellemzobb-tipusai/hamis-tranzakciok-jovahagyasa" TargetMode="External"/><Relationship Id="rId14" Type="http://schemas.openxmlformats.org/officeDocument/2006/relationships/hyperlink" Target="https://www.mnb.hu/fogyasztovedelem/digitalis-biztonsag/az-adathalasz-csalasok-legjellemzobb-tipusai/rosszindulatu-kod-telepitese-a-keszulekr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99700155.tv" TargetMode="External"/><Relationship Id="rId2" Type="http://schemas.openxmlformats.org/officeDocument/2006/relationships/hyperlink" Target="http://www.palyazatelokeszites.hu/fogyasztovedelmi_AB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are.google/7xEfQNgEHX5JHi4M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jt.hu/cgi_bin/njt_doc.cgi?docid=167547.260043" TargetMode="External"/><Relationship Id="rId2" Type="http://schemas.openxmlformats.org/officeDocument/2006/relationships/hyperlink" Target="http://www.palyazatelokeszites.hu/node/1378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ur-lex.europa.eu/LexUriServ/LexUriServ.do?uri=OJ:L:2011:304:0064:0088:hu: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8747" y="1310054"/>
            <a:ext cx="11263782" cy="1642405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/>
              <a:t>GAZDÁLKODJ OKOSAN ÉS LÉGY PÉNZÜGYILEG TUDATOS !</a:t>
            </a: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2200" b="1" dirty="0"/>
              <a:t>A KIBERBIZTONSÁG KAPCSOLATA - A PÉNZÜGYI FOGYASZTÓVÉDELEMMEL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012515" y="6099509"/>
            <a:ext cx="5026787" cy="589423"/>
          </a:xfrm>
        </p:spPr>
        <p:txBody>
          <a:bodyPr>
            <a:noAutofit/>
          </a:bodyPr>
          <a:lstStyle/>
          <a:p>
            <a:r>
              <a:rPr lang="hu-HU" sz="1400" dirty="0"/>
              <a:t>Debreceni Egyetem, Gazdaságtudományi Kar, Marketing és Kereskedelem Intézet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500" y="4487678"/>
            <a:ext cx="2095500" cy="21907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3DC4BAC-F9E4-4330-A494-2E749344DD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23" y="4095920"/>
            <a:ext cx="2738904" cy="2671337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B12297CF-AC1D-46A8-9E8C-EEC0553B5758}"/>
              </a:ext>
            </a:extLst>
          </p:cNvPr>
          <p:cNvSpPr/>
          <p:nvPr/>
        </p:nvSpPr>
        <p:spPr>
          <a:xfrm>
            <a:off x="156118" y="0"/>
            <a:ext cx="12035882" cy="751205"/>
          </a:xfrm>
          <a:prstGeom prst="rect">
            <a:avLst/>
          </a:prstGeom>
          <a:solidFill>
            <a:srgbClr val="FB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386647" y="4487678"/>
            <a:ext cx="4087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/>
              <a:t>Előadó: Dr. Szakács Attila Főiskolai Docens </a:t>
            </a:r>
            <a:endParaRPr lang="hu-HU" sz="2400" dirty="0" smtClean="0"/>
          </a:p>
          <a:p>
            <a:pPr algn="ctr"/>
            <a:r>
              <a:rPr lang="hu-HU" sz="2400" dirty="0" smtClean="0"/>
              <a:t>2026.04.02</a:t>
            </a:r>
            <a:endParaRPr lang="hu-HU" sz="2400" dirty="0"/>
          </a:p>
        </p:txBody>
      </p:sp>
      <p:sp>
        <p:nvSpPr>
          <p:cNvPr id="8" name="Téglalap 7"/>
          <p:cNvSpPr/>
          <p:nvPr/>
        </p:nvSpPr>
        <p:spPr>
          <a:xfrm>
            <a:off x="4600627" y="3482631"/>
            <a:ext cx="6205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sz="2000" b="1" dirty="0"/>
              <a:t>Kelet – Magyarországi Szépkorúak Akadémiája </a:t>
            </a:r>
          </a:p>
        </p:txBody>
      </p:sp>
    </p:spTree>
    <p:extLst>
      <p:ext uri="{BB962C8B-B14F-4D97-AF65-F5344CB8AC3E}">
        <p14:creationId xmlns:p14="http://schemas.microsoft.com/office/powerpoint/2010/main" val="39127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ttps://www.mnb.hu/i/mnb-banner-565x190-v1.exact490w.or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3285870"/>
            <a:ext cx="8911688" cy="24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nb.hu/i/mnb-foold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624110"/>
            <a:ext cx="8911688" cy="19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2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9979" y="2212849"/>
            <a:ext cx="5101389" cy="3922295"/>
          </a:xfrm>
        </p:spPr>
        <p:txBody>
          <a:bodyPr>
            <a:noAutofit/>
          </a:bodyPr>
          <a:lstStyle/>
          <a:p>
            <a:pPr algn="ctr"/>
            <a:r>
              <a:rPr lang="hu-HU" sz="2000" b="1" dirty="0"/>
              <a:t>A Magyar Nemzeti Bank alapokmányban rögzített kiemelt feladata a fogyasztók pénzügyi tudatosságának erősítése, a hazai pénzügyi kultúra fejlesztése. A Pénzügyi Navigátor ismertetőanyagok, keresők és kalkulátorok segítséget nyújtanak az alapos tájékozódáshoz, a helytelen pénzügyi döntések megelőzéséhez, ezáltal az anyagi nehézségek elkerüléséhez.</a:t>
            </a:r>
            <a:br>
              <a:rPr lang="hu-HU" sz="2000" b="1" dirty="0"/>
            </a:br>
            <a:r>
              <a:rPr lang="hu-HU" sz="2000" b="1" dirty="0"/>
              <a:t>Pénzügyi Navigátor. Utat mutat a pénzügyekben</a:t>
            </a:r>
            <a:r>
              <a:rPr lang="hu-HU" sz="1800" b="1" dirty="0"/>
              <a:t>.</a:t>
            </a:r>
            <a:br>
              <a:rPr lang="hu-HU" sz="1800" b="1" dirty="0"/>
            </a:br>
            <a:endParaRPr lang="hu-HU" sz="18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135" y="2286001"/>
            <a:ext cx="5506468" cy="3922295"/>
          </a:xfrm>
          <a:prstGeom prst="rect">
            <a:avLst/>
          </a:prstGeom>
        </p:spPr>
      </p:pic>
      <p:pic>
        <p:nvPicPr>
          <p:cNvPr id="2050" name="Picture 2" descr="https://www.mnb.hu/i/pf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204842"/>
            <a:ext cx="8363833" cy="16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5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557464"/>
            <a:ext cx="10515600" cy="806115"/>
          </a:xfrm>
        </p:spPr>
        <p:txBody>
          <a:bodyPr/>
          <a:lstStyle/>
          <a:p>
            <a:r>
              <a:rPr lang="hu-HU" dirty="0"/>
              <a:t>PNTI - Létrehozásának célja…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2556" y="1704481"/>
            <a:ext cx="8915400" cy="4155108"/>
          </a:xfrm>
        </p:spPr>
        <p:txBody>
          <a:bodyPr/>
          <a:lstStyle/>
          <a:p>
            <a:r>
              <a:rPr lang="hu-HU" dirty="0"/>
              <a:t>A pénzügyi termékeket és/vagy szolgáltatásokat igénybe vevő fogyasztó támogatása</a:t>
            </a:r>
          </a:p>
          <a:p>
            <a:pPr lvl="1"/>
            <a:r>
              <a:rPr lang="hu-HU" dirty="0"/>
              <a:t>Általános széleskörű tájékoztatás</a:t>
            </a:r>
          </a:p>
          <a:p>
            <a:pPr lvl="1"/>
            <a:r>
              <a:rPr lang="hu-HU" dirty="0"/>
              <a:t>Panaszaik, jogsérelmeik orvoslása</a:t>
            </a:r>
          </a:p>
          <a:p>
            <a:r>
              <a:rPr lang="hu-HU" dirty="0"/>
              <a:t>Tudatos pénzügyi döntéshozatal elősegítése</a:t>
            </a:r>
          </a:p>
          <a:p>
            <a:pPr lvl="1"/>
            <a:r>
              <a:rPr lang="hu-HU" dirty="0"/>
              <a:t>Tájékoztatók</a:t>
            </a:r>
          </a:p>
          <a:p>
            <a:pPr lvl="1"/>
            <a:r>
              <a:rPr lang="hu-HU" dirty="0"/>
              <a:t>Alkalmazások</a:t>
            </a:r>
          </a:p>
          <a:p>
            <a:r>
              <a:rPr lang="hu-HU" dirty="0"/>
              <a:t>Védelem a tisztességtelen vagy jogosulatlan</a:t>
            </a:r>
            <a:br>
              <a:rPr lang="hu-HU" dirty="0"/>
            </a:br>
            <a:r>
              <a:rPr lang="hu-HU" dirty="0"/>
              <a:t> szolgáltatói gyakorlatoktól – Árubemutatók, Telefonok</a:t>
            </a:r>
          </a:p>
          <a:p>
            <a:r>
              <a:rPr lang="hu-HU" dirty="0"/>
              <a:t>Pénzügyi tudatosság megerősítése, fejlesztése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2AECF21-0A8B-4F32-A390-A6CBF7741F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46" y="2240280"/>
            <a:ext cx="2447098" cy="448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60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83444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PÉNZÜGYI NAVIGÁTOR</a:t>
            </a:r>
            <a:br>
              <a:rPr lang="hu-HU" dirty="0"/>
            </a:br>
            <a:r>
              <a:rPr lang="hu-HU" dirty="0"/>
              <a:t>TANÁCSADÓ IRODAHÁLÓZAT </a:t>
            </a:r>
            <a:br>
              <a:rPr lang="hu-HU" dirty="0"/>
            </a:br>
            <a:endParaRPr lang="hu-HU" dirty="0"/>
          </a:p>
        </p:txBody>
      </p:sp>
      <p:pic>
        <p:nvPicPr>
          <p:cNvPr id="1026" name="Picture 2" descr="https://www.mnb.hu/i/03-14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022807"/>
            <a:ext cx="7834443" cy="47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1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5064" y="624110"/>
            <a:ext cx="10268711" cy="866362"/>
          </a:xfrm>
        </p:spPr>
        <p:txBody>
          <a:bodyPr/>
          <a:lstStyle/>
          <a:p>
            <a:r>
              <a:rPr lang="hu-HU" dirty="0"/>
              <a:t>Pénzügyi panasz – Pénzügyi Békéltető Tanács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04288" y="2133600"/>
            <a:ext cx="9200324" cy="4340352"/>
          </a:xfrm>
        </p:spPr>
        <p:txBody>
          <a:bodyPr>
            <a:noAutofit/>
          </a:bodyPr>
          <a:lstStyle/>
          <a:p>
            <a:r>
              <a:rPr lang="hu-HU" sz="2800" dirty="0"/>
              <a:t>1-1 komolyabb döntés évekre is befolyásolhat</a:t>
            </a:r>
          </a:p>
          <a:p>
            <a:r>
              <a:rPr lang="hu-HU" sz="2800" dirty="0"/>
              <a:t>Formanyomtatványok </a:t>
            </a:r>
            <a:r>
              <a:rPr lang="hu-HU" sz="2800" dirty="0">
                <a:sym typeface="Wingdings" panose="05000000000000000000" pitchFamily="2" charset="2"/>
              </a:rPr>
              <a:t> kitöltésükkel pénzügyi panaszt nyújthatunk be </a:t>
            </a:r>
          </a:p>
          <a:p>
            <a:r>
              <a:rPr lang="hu-HU" sz="2800" dirty="0">
                <a:sym typeface="Wingdings" panose="05000000000000000000" pitchFamily="2" charset="2"/>
              </a:rPr>
              <a:t>Szerződéses jogvita esetén  pénzügyi békéltető testülethez fordulhatunk</a:t>
            </a:r>
          </a:p>
          <a:p>
            <a:r>
              <a:rPr lang="hu-HU" sz="2800" dirty="0">
                <a:sym typeface="Wingdings" panose="05000000000000000000" pitchFamily="2" charset="2"/>
              </a:rPr>
              <a:t>Fogyasztóvédelmi jogainkról, tájékoztatáshoz való jogainkról , elálláshoz való jogunkról, felmondásról és jogorvoslatokról is tájékozódhatunk.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6602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9" y="287201"/>
            <a:ext cx="9353005" cy="5865405"/>
          </a:xfrm>
        </p:spPr>
      </p:pic>
    </p:spTree>
    <p:extLst>
      <p:ext uri="{BB962C8B-B14F-4D97-AF65-F5344CB8AC3E}">
        <p14:creationId xmlns:p14="http://schemas.microsoft.com/office/powerpoint/2010/main" val="387115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6050" y="357348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https://www.mnb.hu/fogyasztovedelem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624" y="1362135"/>
            <a:ext cx="5166026" cy="5276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89" y="1020130"/>
            <a:ext cx="511722" cy="534982"/>
          </a:xfrm>
          <a:prstGeom prst="rect">
            <a:avLst/>
          </a:prstGeom>
        </p:spPr>
      </p:pic>
      <p:pic>
        <p:nvPicPr>
          <p:cNvPr id="1026" name="Picture 2" descr="Képtalálat a következőre: „piggy bank transpar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38" y="3451907"/>
            <a:ext cx="3406093" cy="34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5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167985"/>
            <a:ext cx="10515600" cy="1325563"/>
          </a:xfrm>
        </p:spPr>
        <p:txBody>
          <a:bodyPr/>
          <a:lstStyle/>
          <a:p>
            <a:r>
              <a:rPr lang="hu-HU" dirty="0"/>
              <a:t>Pénzügyi navigátor füzetek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6400" y="830767"/>
            <a:ext cx="10515600" cy="4351338"/>
          </a:xfrm>
        </p:spPr>
        <p:txBody>
          <a:bodyPr/>
          <a:lstStyle/>
          <a:p>
            <a:r>
              <a:rPr lang="hu-HU" dirty="0"/>
              <a:t>Tematikus segítségnyújtás a pénzügyi kérdéseket illetően. 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48" y="4172223"/>
            <a:ext cx="5234151" cy="2617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49" y="1532587"/>
            <a:ext cx="5234151" cy="2639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7" y="1532587"/>
            <a:ext cx="4897821" cy="5213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02" y="1305666"/>
            <a:ext cx="511722" cy="53498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92" y="1305666"/>
            <a:ext cx="511722" cy="534982"/>
          </a:xfrm>
          <a:prstGeom prst="rect">
            <a:avLst/>
          </a:prstGeom>
        </p:spPr>
      </p:pic>
      <p:pic>
        <p:nvPicPr>
          <p:cNvPr id="3074" name="Picture 2" descr="Képtalálat a következőre: „exercise book transparent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7126">
            <a:off x="8502968" y="112803"/>
            <a:ext cx="1628249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4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627974"/>
            <a:ext cx="10515600" cy="1325563"/>
          </a:xfrm>
        </p:spPr>
        <p:txBody>
          <a:bodyPr/>
          <a:lstStyle/>
          <a:p>
            <a:r>
              <a:rPr lang="hu-HU" dirty="0"/>
              <a:t>Pénzügyi navigátor</a:t>
            </a:r>
            <a:br>
              <a:rPr lang="hu-HU" dirty="0"/>
            </a:br>
            <a:r>
              <a:rPr lang="hu-HU" dirty="0"/>
              <a:t>filmek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099" y="111661"/>
            <a:ext cx="5308790" cy="2974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62" y="3163658"/>
            <a:ext cx="4580232" cy="3694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17" y="2904240"/>
            <a:ext cx="4121374" cy="39571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14" y="2633364"/>
            <a:ext cx="511722" cy="53498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579" y="0"/>
            <a:ext cx="511722" cy="53498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3" y="3036142"/>
            <a:ext cx="511722" cy="534982"/>
          </a:xfrm>
          <a:prstGeom prst="rect">
            <a:avLst/>
          </a:prstGeom>
        </p:spPr>
      </p:pic>
      <p:pic>
        <p:nvPicPr>
          <p:cNvPr id="5122" name="Picture 2" descr="Képtalálat a következőre: „movie transparent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3" y="3197750"/>
            <a:ext cx="3039788" cy="22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3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4952" y="458464"/>
            <a:ext cx="8911687" cy="1280890"/>
          </a:xfrm>
        </p:spPr>
        <p:txBody>
          <a:bodyPr/>
          <a:lstStyle/>
          <a:p>
            <a:r>
              <a:rPr lang="hu-HU" dirty="0"/>
              <a:t>Pénzügyi navigátor </a:t>
            </a:r>
            <a:br>
              <a:rPr lang="hu-HU" dirty="0"/>
            </a:br>
            <a:r>
              <a:rPr lang="hu-HU" dirty="0"/>
              <a:t>alkalmazások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52" y="18285"/>
            <a:ext cx="3201948" cy="6839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33903"/>
            <a:ext cx="8875441" cy="4924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278" y="18285"/>
            <a:ext cx="511722" cy="5349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581" y="1544805"/>
            <a:ext cx="511722" cy="534982"/>
          </a:xfrm>
          <a:prstGeom prst="rect">
            <a:avLst/>
          </a:prstGeom>
        </p:spPr>
      </p:pic>
      <p:pic>
        <p:nvPicPr>
          <p:cNvPr id="4098" name="Picture 2" descr="Képtalálat a következőre: „apps transparent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23" y="0"/>
            <a:ext cx="2618294" cy="22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/>
              <a:t>Kockázatfelmérő</a:t>
            </a:r>
            <a:r>
              <a:rPr lang="en-US" b="1" u="sng" dirty="0"/>
              <a:t> </a:t>
            </a:r>
            <a:r>
              <a:rPr lang="en-US" b="1" u="sng" dirty="0" err="1"/>
              <a:t>kérdőív</a:t>
            </a:r>
            <a:r>
              <a:rPr lang="en-US" b="1" u="sng" dirty="0"/>
              <a:t>:</a:t>
            </a:r>
            <a:r>
              <a:rPr lang="en-US" b="1" dirty="0"/>
              <a:t>  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en-US" b="1" dirty="0" smtClean="0"/>
              <a:t>(</a:t>
            </a:r>
            <a:r>
              <a:rPr lang="en-US" b="1" dirty="0"/>
              <a:t>min. 3 </a:t>
            </a:r>
            <a:r>
              <a:rPr lang="en-US" b="1" dirty="0" err="1"/>
              <a:t>igen</a:t>
            </a:r>
            <a:r>
              <a:rPr lang="en-US" b="1" dirty="0"/>
              <a:t> </a:t>
            </a:r>
            <a:r>
              <a:rPr lang="en-US" b="1" dirty="0" err="1"/>
              <a:t>válasznál</a:t>
            </a:r>
            <a:r>
              <a:rPr lang="en-US" b="1" dirty="0"/>
              <a:t> </a:t>
            </a:r>
            <a:r>
              <a:rPr lang="en-US" b="1" dirty="0" err="1"/>
              <a:t>magas</a:t>
            </a:r>
            <a:r>
              <a:rPr lang="en-US" b="1" dirty="0"/>
              <a:t> a </a:t>
            </a:r>
            <a:r>
              <a:rPr lang="en-US" b="1" dirty="0" err="1"/>
              <a:t>kockázat</a:t>
            </a:r>
            <a:r>
              <a:rPr lang="en-US" b="1" dirty="0"/>
              <a:t>)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765368"/>
            <a:ext cx="8915400" cy="30369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endParaRPr lang="hu-HU" dirty="0"/>
          </a:p>
          <a:p>
            <a:pPr lvl="0"/>
            <a:r>
              <a:rPr lang="en-US" sz="2000" dirty="0" err="1"/>
              <a:t>Kapott</a:t>
            </a:r>
            <a:r>
              <a:rPr lang="en-US" sz="2000" dirty="0"/>
              <a:t> </a:t>
            </a:r>
            <a:r>
              <a:rPr lang="en-US" sz="2000" dirty="0" err="1"/>
              <a:t>már</a:t>
            </a:r>
            <a:r>
              <a:rPr lang="en-US" sz="2000" dirty="0"/>
              <a:t> </a:t>
            </a:r>
            <a:r>
              <a:rPr lang="en-US" sz="2000" dirty="0" err="1"/>
              <a:t>gyanús</a:t>
            </a:r>
            <a:r>
              <a:rPr lang="en-US" sz="2000" dirty="0"/>
              <a:t> SMS-t? 				</a:t>
            </a:r>
            <a:r>
              <a:rPr lang="hu-HU" sz="2000" dirty="0" smtClean="0"/>
              <a:t>		</a:t>
            </a:r>
            <a:r>
              <a:rPr lang="en-US" sz="2000" dirty="0" smtClean="0"/>
              <a:t>(</a:t>
            </a:r>
            <a:r>
              <a:rPr lang="en-US" sz="2000" dirty="0" err="1"/>
              <a:t>Igen</a:t>
            </a:r>
            <a:r>
              <a:rPr lang="en-US" sz="2000" dirty="0"/>
              <a:t> / </a:t>
            </a:r>
            <a:r>
              <a:rPr lang="en-US" sz="2000" dirty="0" err="1"/>
              <a:t>Nem</a:t>
            </a:r>
            <a:r>
              <a:rPr lang="en-US" sz="2000" dirty="0"/>
              <a:t>)</a:t>
            </a:r>
            <a:endParaRPr lang="hu-HU" sz="2000" dirty="0"/>
          </a:p>
          <a:p>
            <a:pPr lvl="0"/>
            <a:r>
              <a:rPr lang="en-US" sz="2000" dirty="0" err="1"/>
              <a:t>Kapott</a:t>
            </a:r>
            <a:r>
              <a:rPr lang="en-US" sz="2000" dirty="0"/>
              <a:t> </a:t>
            </a:r>
            <a:r>
              <a:rPr lang="en-US" sz="2000" dirty="0" err="1"/>
              <a:t>már</a:t>
            </a:r>
            <a:r>
              <a:rPr lang="en-US" sz="2000" dirty="0"/>
              <a:t> bank </a:t>
            </a:r>
            <a:r>
              <a:rPr lang="en-US" sz="2000" dirty="0" err="1"/>
              <a:t>nevében</a:t>
            </a:r>
            <a:r>
              <a:rPr lang="en-US" sz="2000" dirty="0"/>
              <a:t> </a:t>
            </a:r>
            <a:r>
              <a:rPr lang="en-US" sz="2000" dirty="0" err="1"/>
              <a:t>telefonhívást</a:t>
            </a:r>
            <a:r>
              <a:rPr lang="en-US" sz="2000" dirty="0"/>
              <a:t>? 	</a:t>
            </a:r>
            <a:r>
              <a:rPr lang="en-US" sz="2000" dirty="0" smtClean="0"/>
              <a:t>(</a:t>
            </a:r>
            <a:r>
              <a:rPr lang="en-US" sz="2000" dirty="0" err="1"/>
              <a:t>Igen</a:t>
            </a:r>
            <a:r>
              <a:rPr lang="en-US" sz="2000" dirty="0"/>
              <a:t> / </a:t>
            </a:r>
            <a:r>
              <a:rPr lang="en-US" sz="2000" dirty="0" err="1"/>
              <a:t>Nem</a:t>
            </a:r>
            <a:r>
              <a:rPr lang="en-US" sz="2000" dirty="0"/>
              <a:t>)</a:t>
            </a:r>
            <a:endParaRPr lang="hu-HU" sz="2000" dirty="0"/>
          </a:p>
          <a:p>
            <a:pPr lvl="0"/>
            <a:r>
              <a:rPr lang="en-US" sz="2000" dirty="0" err="1"/>
              <a:t>Megtakarítását</a:t>
            </a:r>
            <a:r>
              <a:rPr lang="en-US" sz="2000" dirty="0"/>
              <a:t> </a:t>
            </a:r>
            <a:r>
              <a:rPr lang="en-US" sz="2000" dirty="0" err="1"/>
              <a:t>Otthon</a:t>
            </a:r>
            <a:r>
              <a:rPr lang="en-US" sz="2000" dirty="0"/>
              <a:t> </a:t>
            </a:r>
            <a:r>
              <a:rPr lang="en-US" sz="2000" dirty="0" err="1"/>
              <a:t>tartja</a:t>
            </a:r>
            <a:r>
              <a:rPr lang="en-US" sz="2000" dirty="0"/>
              <a:t>?			</a:t>
            </a:r>
            <a:r>
              <a:rPr lang="hu-HU" sz="2000" dirty="0" smtClean="0"/>
              <a:t>	</a:t>
            </a:r>
            <a:r>
              <a:rPr lang="en-US" sz="2000" dirty="0"/>
              <a:t>	(</a:t>
            </a:r>
            <a:r>
              <a:rPr lang="en-US" sz="2000" dirty="0" err="1"/>
              <a:t>Igen</a:t>
            </a:r>
            <a:r>
              <a:rPr lang="en-US" sz="2000" dirty="0"/>
              <a:t> / </a:t>
            </a:r>
            <a:r>
              <a:rPr lang="en-US" sz="2000" dirty="0" err="1"/>
              <a:t>Nem</a:t>
            </a:r>
            <a:r>
              <a:rPr lang="en-US" sz="2000" dirty="0"/>
              <a:t>)</a:t>
            </a:r>
            <a:endParaRPr lang="hu-HU" sz="2000" dirty="0"/>
          </a:p>
          <a:p>
            <a:pPr lvl="0"/>
            <a:r>
              <a:rPr lang="en-US" sz="2000" dirty="0" err="1"/>
              <a:t>Használ</a:t>
            </a:r>
            <a:r>
              <a:rPr lang="en-US" sz="2000" dirty="0"/>
              <a:t> </a:t>
            </a:r>
            <a:r>
              <a:rPr lang="en-US" sz="2000" dirty="0" err="1"/>
              <a:t>mobilbankot</a:t>
            </a:r>
            <a:r>
              <a:rPr lang="en-US" sz="2000" dirty="0"/>
              <a:t>? 					</a:t>
            </a:r>
            <a:r>
              <a:rPr lang="hu-HU" sz="2000" dirty="0" smtClean="0"/>
              <a:t>		</a:t>
            </a:r>
            <a:r>
              <a:rPr lang="en-US" sz="2000" dirty="0" smtClean="0"/>
              <a:t>(</a:t>
            </a:r>
            <a:r>
              <a:rPr lang="en-US" sz="2000" dirty="0" err="1"/>
              <a:t>Igen</a:t>
            </a:r>
            <a:r>
              <a:rPr lang="en-US" sz="2000" dirty="0"/>
              <a:t> / </a:t>
            </a:r>
            <a:r>
              <a:rPr lang="en-US" sz="2000" dirty="0" err="1"/>
              <a:t>Nem</a:t>
            </a:r>
            <a:r>
              <a:rPr lang="en-US" sz="2000" dirty="0"/>
              <a:t>)</a:t>
            </a:r>
            <a:endParaRPr lang="hu-HU" sz="2000" dirty="0"/>
          </a:p>
          <a:p>
            <a:pPr lvl="0"/>
            <a:r>
              <a:rPr lang="en-US" sz="2000" dirty="0" err="1"/>
              <a:t>Nyugdíját</a:t>
            </a:r>
            <a:r>
              <a:rPr lang="en-US" sz="2000" dirty="0"/>
              <a:t> </a:t>
            </a:r>
            <a:r>
              <a:rPr lang="en-US" sz="2000" dirty="0" err="1"/>
              <a:t>készpénzben</a:t>
            </a:r>
            <a:r>
              <a:rPr lang="en-US" sz="2000" dirty="0"/>
              <a:t> </a:t>
            </a:r>
            <a:r>
              <a:rPr lang="en-US" sz="2000" dirty="0" err="1"/>
              <a:t>kapja</a:t>
            </a:r>
            <a:r>
              <a:rPr lang="en-US" sz="2000" dirty="0"/>
              <a:t>? 				(</a:t>
            </a:r>
            <a:r>
              <a:rPr lang="en-US" sz="2000" dirty="0" err="1"/>
              <a:t>Igen</a:t>
            </a:r>
            <a:r>
              <a:rPr lang="en-US" sz="2000" dirty="0"/>
              <a:t> / </a:t>
            </a:r>
            <a:r>
              <a:rPr lang="en-US" sz="2000" dirty="0" err="1"/>
              <a:t>Nem</a:t>
            </a:r>
            <a:r>
              <a:rPr lang="en-US" sz="2000" dirty="0"/>
              <a:t>)</a:t>
            </a:r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8656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6690" y="617359"/>
            <a:ext cx="8911687" cy="1280890"/>
          </a:xfrm>
        </p:spPr>
        <p:txBody>
          <a:bodyPr/>
          <a:lstStyle/>
          <a:p>
            <a:r>
              <a:rPr lang="hu-HU" dirty="0"/>
              <a:t>Kapcsolat…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353300" cy="4752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703" y="543802"/>
            <a:ext cx="2884289" cy="2451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13" y="1423197"/>
            <a:ext cx="511722" cy="5349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751" y="276311"/>
            <a:ext cx="511722" cy="534982"/>
          </a:xfrm>
          <a:prstGeom prst="rect">
            <a:avLst/>
          </a:prstGeom>
        </p:spPr>
      </p:pic>
      <p:pic>
        <p:nvPicPr>
          <p:cNvPr id="6146" name="Picture 2" descr="Képtalálat a következőre: „caller man transparent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1" y="3767614"/>
            <a:ext cx="4000500" cy="30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22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6858" y="-1"/>
            <a:ext cx="10326253" cy="162929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 pénzügyi tudatosság erősítése gazdasági és társadalmi érdek – fiatalok segítsék az </a:t>
            </a:r>
            <a:r>
              <a:rPr lang="hu-HU" b="1" dirty="0" smtClean="0"/>
              <a:t>idősebbeket – vagy esetleg fordítva? </a:t>
            </a:r>
            <a:r>
              <a:rPr lang="hu-HU" b="1" dirty="0"/>
              <a:t/>
            </a:r>
            <a:br>
              <a:rPr lang="hu-HU" b="1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0890" y="1459345"/>
            <a:ext cx="10341863" cy="5181599"/>
          </a:xfrm>
        </p:spPr>
        <p:txBody>
          <a:bodyPr>
            <a:noAutofit/>
          </a:bodyPr>
          <a:lstStyle/>
          <a:p>
            <a:r>
              <a:rPr lang="hu-HU" dirty="0"/>
              <a:t>A magyar emberek pénzügyi tudatosságának növelése nemzeti érdek, mert hosszú távon jelentős hatása van az emberek jólétére, a gazdasági növekedésre, annak stabilitására is </a:t>
            </a:r>
          </a:p>
          <a:p>
            <a:r>
              <a:rPr lang="hu-HU" dirty="0"/>
              <a:t>A stratégia legfontosabb célkitűzései:  a pénzügyi jártasság és az ismeretek körének bővítése révén erősíteni kell a tudatos fogyasztói magatartást a pénzügyi döntések meghozatalában, az öngondoskodási szemlélet térnyerésében, a korszerű fizetési eszközök használatában és a hitelfelvétel során.</a:t>
            </a:r>
          </a:p>
          <a:p>
            <a:r>
              <a:rPr lang="hu-HU" dirty="0"/>
              <a:t>a tudatos pénzügyi gondolkodás egyik fontos eleme az öngondoskodás erősítése, ezen belül is az életkezdés, a nyugdíjas évekre való felkészülés és az egészségügyi ellátás támogatása.</a:t>
            </a:r>
          </a:p>
          <a:p>
            <a:r>
              <a:rPr lang="hu-HU" dirty="0"/>
              <a:t>A KSH adatai szerint közel 2,6 millió nyugdíjas van hazánkban, az évente kifizetett nyugdíjuk pedig 3,5 ezer milliárd forintra tehető. Meglepőnek tűnhet, hogy a </a:t>
            </a:r>
            <a:r>
              <a:rPr lang="hu-HU" dirty="0" err="1"/>
              <a:t>digitalizáció</a:t>
            </a:r>
            <a:r>
              <a:rPr lang="hu-HU" dirty="0"/>
              <a:t> térhódítása közepette a nyugdíjasok közel fele még mindig készpénzben, postai úton kéri a nyugdíját, miközben a bankszámlák a nyugdíj elektronikus kifizetését is lehetővé teszik és számos más előnnyel is járnak. (2017-től a nyugdíjak összegének 51 százaléka már utalással jutott el az érintettekhez - 5 év alatt 2 MRD Ft megtakarítás! 2025-ben ezek a számok kb. 60% akár 7Mrd Ft is nőhet a megtakarítás ) </a:t>
            </a:r>
          </a:p>
        </p:txBody>
      </p:sp>
    </p:spTree>
    <p:extLst>
      <p:ext uri="{BB962C8B-B14F-4D97-AF65-F5344CB8AC3E}">
        <p14:creationId xmlns:p14="http://schemas.microsoft.com/office/powerpoint/2010/main" val="446556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95346" y="428682"/>
            <a:ext cx="8911687" cy="112294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Milyen hatással van ez a fogyasztókra - Öngondoskodást ösztönző intézkedések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97768" y="1645920"/>
            <a:ext cx="9306844" cy="50258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600" dirty="0"/>
              <a:t>Kormányzati intézkedések: </a:t>
            </a:r>
          </a:p>
          <a:p>
            <a:r>
              <a:rPr lang="hu-HU" sz="2600" dirty="0"/>
              <a:t>Start-értékpapírszámla (Baba kötvény) az életkezdés elősegítése -160 ezer nyitottak a szülők és nagyszülők. </a:t>
            </a:r>
          </a:p>
          <a:p>
            <a:r>
              <a:rPr lang="hu-HU" sz="2600" dirty="0"/>
              <a:t>A társadalmi szolidaritáson alapuló egységes állami nyugdíjrendszer mellett a kiegészítő nyugdíjcélú megtakarítások az öngondoskodás alapelvére épülve teremtik meg az időskori ellátások pénzügyi forrásait.  Önkéntes egészség- és önsegélyező pénztári rendszert is segíti mindezt (kb. 68 milliárd FT)</a:t>
            </a:r>
          </a:p>
          <a:p>
            <a:r>
              <a:rPr lang="hu-HU" sz="2600" dirty="0"/>
              <a:t>Nyugdíjtermékek Pl. életbiztosítás, pénztárak (20% támogatás kb. 2025 –</a:t>
            </a:r>
            <a:r>
              <a:rPr lang="hu-HU" sz="2600" dirty="0" err="1"/>
              <a:t>ben</a:t>
            </a:r>
            <a:r>
              <a:rPr lang="hu-HU" sz="2600" dirty="0"/>
              <a:t> 70MRD Ft-nál több maradt a lakosságnál + 70.000 új pénztártag )</a:t>
            </a:r>
          </a:p>
          <a:p>
            <a:pPr marL="0" indent="0" algn="ctr">
              <a:buNone/>
            </a:pPr>
            <a:r>
              <a:rPr lang="hu-HU" sz="2600" b="1" dirty="0"/>
              <a:t>Szeretnék egy kis játékra felkérni Önöket !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869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45453" y="852710"/>
            <a:ext cx="8911687" cy="1280890"/>
          </a:xfrm>
        </p:spPr>
        <p:txBody>
          <a:bodyPr/>
          <a:lstStyle/>
          <a:p>
            <a:r>
              <a:rPr lang="hu-HU" dirty="0"/>
              <a:t>Pénztárak lehetőségek – Ki használta?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83864" y="2133600"/>
            <a:ext cx="7516368" cy="3777622"/>
          </a:xfrm>
        </p:spPr>
        <p:txBody>
          <a:bodyPr>
            <a:normAutofit/>
          </a:bodyPr>
          <a:lstStyle/>
          <a:p>
            <a:endParaRPr lang="hu-HU" sz="3200" dirty="0"/>
          </a:p>
          <a:p>
            <a:r>
              <a:rPr lang="hu-HU" sz="3600" dirty="0"/>
              <a:t>Egészségpénztár</a:t>
            </a:r>
          </a:p>
          <a:p>
            <a:r>
              <a:rPr lang="hu-HU" sz="3600" dirty="0"/>
              <a:t>Önsegélyező pénztár - Nyugdíj</a:t>
            </a:r>
          </a:p>
          <a:p>
            <a:r>
              <a:rPr lang="hu-HU" sz="3600" dirty="0"/>
              <a:t>Lakástakarék pénztár (?)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899913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3333" y="624110"/>
            <a:ext cx="10075334" cy="1280890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lakosság nagy része az alábbiak szerint él </a:t>
            </a:r>
            <a:r>
              <a:rPr lang="hu-HU" b="1" dirty="0"/>
              <a:t>CARPE DIEM </a:t>
            </a:r>
            <a:r>
              <a:rPr lang="hu-HU" sz="1800" dirty="0"/>
              <a:t>(OTP öngondoskodási index)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30400" y="2133599"/>
            <a:ext cx="9702800" cy="4614673"/>
          </a:xfrm>
        </p:spPr>
        <p:txBody>
          <a:bodyPr>
            <a:normAutofit/>
          </a:bodyPr>
          <a:lstStyle/>
          <a:p>
            <a:r>
              <a:rPr lang="hu-HU" dirty="0"/>
              <a:t>Válaszadók 77% államtól várja kényelmes időskora biztosítását</a:t>
            </a:r>
          </a:p>
          <a:p>
            <a:pPr marL="0" indent="0">
              <a:buNone/>
            </a:pPr>
            <a:r>
              <a:rPr lang="hu-HU" dirty="0"/>
              <a:t>		72 százaléka szerint ez az összeg viszont nem lesz elég a gondtalan időskorra</a:t>
            </a:r>
          </a:p>
          <a:p>
            <a:pPr marL="0" indent="0">
              <a:buNone/>
            </a:pPr>
            <a:endParaRPr lang="hu-HU" dirty="0"/>
          </a:p>
          <a:p>
            <a:pPr algn="ctr"/>
            <a:r>
              <a:rPr lang="hu-HU" sz="2400" b="1" dirty="0"/>
              <a:t>Kinek van magánnyugdíjból vagy Önkéntes nyugdíjpénztárból szolgáltatatása.</a:t>
            </a:r>
          </a:p>
          <a:p>
            <a:pPr algn="ctr"/>
            <a:endParaRPr lang="hu-HU" sz="2400" dirty="0"/>
          </a:p>
          <a:p>
            <a:pPr algn="ctr"/>
            <a:r>
              <a:rPr lang="hu-HU" sz="2400" b="1" dirty="0"/>
              <a:t>Kinek van rendszeres kifizetés ezek valamelyikéből?  </a:t>
            </a:r>
          </a:p>
          <a:p>
            <a:pPr algn="ctr"/>
            <a:endParaRPr lang="hu-HU" sz="2400" b="1" dirty="0"/>
          </a:p>
          <a:p>
            <a:pPr algn="ctr"/>
            <a:r>
              <a:rPr lang="hu-HU" sz="2400" b="1" dirty="0"/>
              <a:t>Mivel lehet összesen a legtöbbet megtakarítani az SZJA –</a:t>
            </a:r>
            <a:r>
              <a:rPr lang="hu-HU" sz="2400" b="1" dirty="0" err="1"/>
              <a:t>ból</a:t>
            </a:r>
            <a:r>
              <a:rPr lang="hu-HU" sz="2400" b="1" dirty="0"/>
              <a:t>? </a:t>
            </a:r>
          </a:p>
          <a:p>
            <a:pPr marL="0" indent="0" algn="ctr">
              <a:buNone/>
            </a:pPr>
            <a:r>
              <a:rPr lang="hu-HU" sz="2400" dirty="0"/>
              <a:t>(Kiosztott kérdőív </a:t>
            </a:r>
            <a:r>
              <a:rPr lang="hu-HU" sz="2400" dirty="0" smtClean="0"/>
              <a:t>kitöltés – igény esetén)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9611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1097" y="560102"/>
            <a:ext cx="9337484" cy="838930"/>
          </a:xfrm>
        </p:spPr>
        <p:txBody>
          <a:bodyPr/>
          <a:lstStyle/>
          <a:p>
            <a:r>
              <a:rPr lang="hu-HU" dirty="0"/>
              <a:t>Megoldás - Nyugdíjcélú öngondoskodás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5245" y="1691640"/>
            <a:ext cx="8326755" cy="4928616"/>
          </a:xfrm>
        </p:spPr>
        <p:txBody>
          <a:bodyPr>
            <a:normAutofit/>
          </a:bodyPr>
          <a:lstStyle/>
          <a:p>
            <a:r>
              <a:rPr lang="hu-HU" sz="2000" dirty="0"/>
              <a:t>Tervezése </a:t>
            </a:r>
            <a:r>
              <a:rPr lang="hu-HU" sz="2000" dirty="0">
                <a:sym typeface="Wingdings" panose="05000000000000000000" pitchFamily="2" charset="2"/>
              </a:rPr>
              <a:t> érdemes aktív keresőkorban </a:t>
            </a:r>
          </a:p>
          <a:p>
            <a:r>
              <a:rPr lang="hu-HU" sz="2000" dirty="0">
                <a:sym typeface="Wingdings" panose="05000000000000000000" pitchFamily="2" charset="2"/>
              </a:rPr>
              <a:t>Formái: (20% ha több fajta van </a:t>
            </a:r>
            <a:r>
              <a:rPr lang="hu-HU" sz="2000" dirty="0" err="1">
                <a:sym typeface="Wingdings" panose="05000000000000000000" pitchFamily="2" charset="2"/>
              </a:rPr>
              <a:t>max</a:t>
            </a:r>
            <a:r>
              <a:rPr lang="hu-HU" sz="2000" dirty="0">
                <a:sym typeface="Wingdings" panose="05000000000000000000" pitchFamily="2" charset="2"/>
              </a:rPr>
              <a:t>: 280-eFt)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Önkéntes nyugdíjpénztár (Max: 150-eFt)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Nyugdíj előtakarékossági számla (NYESZ 100-eFt)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Nyugdíjbiztosítások (Max: 130-eFt)</a:t>
            </a:r>
          </a:p>
          <a:p>
            <a:r>
              <a:rPr lang="hu-HU" sz="2000" dirty="0">
                <a:sym typeface="Wingdings" panose="05000000000000000000" pitchFamily="2" charset="2"/>
              </a:rPr>
              <a:t>Megfelelő tájékoztatás , Felhasználás </a:t>
            </a:r>
          </a:p>
          <a:p>
            <a:pPr marL="0" indent="0">
              <a:buNone/>
            </a:pPr>
            <a:r>
              <a:rPr lang="hu-HU" sz="2000" dirty="0">
                <a:sym typeface="Wingdings" panose="05000000000000000000" pitchFamily="2" charset="2"/>
              </a:rPr>
              <a:t>     NAV utalja vissza ahová kértük: Érdemes </a:t>
            </a:r>
          </a:p>
          <a:p>
            <a:pPr marL="0" indent="0">
              <a:buNone/>
            </a:pPr>
            <a:r>
              <a:rPr lang="hu-HU" sz="2000" dirty="0">
                <a:sym typeface="Wingdings" panose="05000000000000000000" pitchFamily="2" charset="2"/>
              </a:rPr>
              <a:t>     Egészségpénztárba kérni mert azonnal felhasználható</a:t>
            </a:r>
          </a:p>
          <a:p>
            <a:pPr marL="0" indent="0">
              <a:buNone/>
            </a:pPr>
            <a:r>
              <a:rPr lang="hu-HU" sz="2000" dirty="0">
                <a:sym typeface="Wingdings" panose="05000000000000000000" pitchFamily="2" charset="2"/>
              </a:rPr>
              <a:t>     2025-ben 810 ezren vettek igénybe és közel 48MRD Ft spóroltak.</a:t>
            </a:r>
          </a:p>
          <a:p>
            <a:r>
              <a:rPr lang="hu-HU" sz="2000" dirty="0"/>
              <a:t>Idén előző évhez képest 107 ezerrel többen vannak a kedvezményezettek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99D73D2-1CFC-4A55-AE6F-452104C423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4" y="1773936"/>
            <a:ext cx="2790825" cy="4551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67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Bankszámlák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83117"/>
          </a:xfrm>
        </p:spPr>
        <p:txBody>
          <a:bodyPr>
            <a:normAutofit/>
          </a:bodyPr>
          <a:lstStyle/>
          <a:p>
            <a:r>
              <a:rPr lang="hu-HU" dirty="0"/>
              <a:t>Munkabér, nyugdíj, ösztöndíj, egyéb átutalások </a:t>
            </a:r>
          </a:p>
          <a:p>
            <a:r>
              <a:rPr lang="hu-HU" dirty="0"/>
              <a:t>Otthonról is kényelmes</a:t>
            </a:r>
          </a:p>
          <a:p>
            <a:r>
              <a:rPr lang="hu-HU" dirty="0"/>
              <a:t>Ahhoz, hogy a bankszámlánk tényleg azt nyújtsa, ami számunkra a legoptimálisabb </a:t>
            </a:r>
            <a:r>
              <a:rPr lang="hu-HU" dirty="0">
                <a:sym typeface="Wingdings" panose="05000000000000000000" pitchFamily="2" charset="2"/>
              </a:rPr>
              <a:t> körültekintő választás </a:t>
            </a:r>
          </a:p>
          <a:p>
            <a:r>
              <a:rPr lang="hu-HU" dirty="0">
                <a:sym typeface="Wingdings" panose="05000000000000000000" pitchFamily="2" charset="2"/>
              </a:rPr>
              <a:t>Bankszámlaválasztás előtt tisztázni  Mire akarjuk használni a számlát? Mekkora összegek és milyen rendszerességgel érkeznek várhatóan rá? Bankfiókban vagy online szeretnénk ügyet intézni?</a:t>
            </a:r>
          </a:p>
          <a:p>
            <a:r>
              <a:rPr lang="hu-HU" dirty="0">
                <a:sym typeface="Wingdings" panose="05000000000000000000" pitchFamily="2" charset="2"/>
              </a:rPr>
              <a:t>Bankszámlahasználat közben is figyeljük a bankok egyes ajánlatait!</a:t>
            </a:r>
          </a:p>
          <a:p>
            <a:r>
              <a:rPr lang="hu-HU" dirty="0">
                <a:sym typeface="Wingdings" panose="05000000000000000000" pitchFamily="2" charset="2"/>
              </a:rPr>
              <a:t>Elektronikus banki szolgáltatások előnyei, kockázatai (jelszóváltás, nyilvános hálózatok veszélyei, adathalászat)</a:t>
            </a:r>
          </a:p>
          <a:p>
            <a:r>
              <a:rPr lang="hu-HU" dirty="0">
                <a:sym typeface="Wingdings" panose="05000000000000000000" pitchFamily="2" charset="2"/>
              </a:rPr>
              <a:t>Megszüntetés, vagy más szolgáltatóhoz való átruházás előtti tájékozódás </a:t>
            </a:r>
          </a:p>
          <a:p>
            <a:endParaRPr lang="hu-HU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92681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187016" cy="1280890"/>
          </a:xfrm>
        </p:spPr>
        <p:txBody>
          <a:bodyPr/>
          <a:lstStyle/>
          <a:p>
            <a:r>
              <a:rPr lang="hu-HU" dirty="0"/>
              <a:t>Bankkártyák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241" y="1905000"/>
            <a:ext cx="6619939" cy="4328890"/>
          </a:xfrm>
        </p:spPr>
        <p:txBody>
          <a:bodyPr/>
          <a:lstStyle/>
          <a:p>
            <a:r>
              <a:rPr lang="hu-HU" dirty="0"/>
              <a:t>Készpénzfelvétel, fizetés térben és online</a:t>
            </a:r>
          </a:p>
          <a:p>
            <a:r>
              <a:rPr lang="hu-HU" dirty="0"/>
              <a:t>Optimális bankkártyakiválasztás, kártyaszerződések, kártyatípusok</a:t>
            </a:r>
          </a:p>
          <a:p>
            <a:r>
              <a:rPr lang="hu-HU" dirty="0"/>
              <a:t>Felszámított költségek (fő és társkártya éves díja, pótkártya díja, letiltási díj </a:t>
            </a:r>
            <a:r>
              <a:rPr lang="hu-HU" dirty="0" err="1"/>
              <a:t>stb</a:t>
            </a:r>
            <a:r>
              <a:rPr lang="hu-HU" dirty="0"/>
              <a:t>…)</a:t>
            </a:r>
          </a:p>
          <a:p>
            <a:r>
              <a:rPr lang="hu-HU" dirty="0"/>
              <a:t>Bank </a:t>
            </a:r>
            <a:r>
              <a:rPr lang="hu-HU" dirty="0">
                <a:sym typeface="Wingdings" panose="05000000000000000000" pitchFamily="2" charset="2"/>
              </a:rPr>
              <a:t> készpénz helyettesítő fizetési eszközöket előnyben részesíti</a:t>
            </a:r>
          </a:p>
          <a:p>
            <a:r>
              <a:rPr lang="hu-HU" dirty="0">
                <a:sym typeface="Wingdings" panose="05000000000000000000" pitchFamily="2" charset="2"/>
              </a:rPr>
              <a:t>Bankkártya biztonsága (PIN kód, fizetéskor ne kerüljön ki látóterünkből, online fizetőoldal titkosított legyen)</a:t>
            </a:r>
          </a:p>
          <a:p>
            <a:r>
              <a:rPr lang="hu-HU" dirty="0">
                <a:sym typeface="Wingdings" panose="05000000000000000000" pitchFamily="2" charset="2"/>
              </a:rPr>
              <a:t>Hitelkártya működése  írásban és ábrákkal szemléltetve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52FFA91-6561-4863-AB54-030C172B0A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16" y="1904999"/>
            <a:ext cx="3135618" cy="3871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764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419169-35F0-4EAA-96C2-8BFFB8C52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66344" y="210312"/>
            <a:ext cx="155448" cy="18288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u-HU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hu-HU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BDE7CF65-D7CD-4C34-9E46-AF2029E7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27" y="652592"/>
            <a:ext cx="3974083" cy="6205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800" dirty="0"/>
              <a:t>Lássuk hányan töltötték ki a kérdőívet !!!</a:t>
            </a:r>
          </a:p>
          <a:p>
            <a:pPr marL="0" indent="0">
              <a:buNone/>
            </a:pPr>
            <a:r>
              <a:rPr lang="hu-HU" sz="4800" dirty="0"/>
              <a:t>Szeretnék kisorsolni 			egy-két könyvet </a:t>
            </a:r>
            <a:endParaRPr lang="en-US" sz="4800" dirty="0"/>
          </a:p>
        </p:txBody>
      </p:sp>
      <p:pic>
        <p:nvPicPr>
          <p:cNvPr id="19" name="Tartalom helye 6">
            <a:extLst>
              <a:ext uri="{FF2B5EF4-FFF2-40B4-BE49-F238E27FC236}">
                <a16:creationId xmlns:a16="http://schemas.microsoft.com/office/drawing/2014/main" id="{96D54EE7-C078-4E10-81CD-DA4F81376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5" r="22500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8971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1089623"/>
            <a:ext cx="8911687" cy="6560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Mini </a:t>
            </a:r>
            <a:r>
              <a:rPr lang="en-US" b="1" dirty="0" err="1"/>
              <a:t>kiberbiztonsági</a:t>
            </a:r>
            <a:r>
              <a:rPr lang="en-US" b="1" dirty="0"/>
              <a:t> </a:t>
            </a:r>
            <a:r>
              <a:rPr lang="en-US" b="1" dirty="0" err="1"/>
              <a:t>teszt</a:t>
            </a:r>
            <a:r>
              <a:rPr lang="hu-HU" b="1" dirty="0"/>
              <a:t/>
            </a:r>
            <a:br>
              <a:rPr lang="hu-HU" b="1" dirty="0"/>
            </a:br>
            <a:r>
              <a:rPr lang="en-US" dirty="0"/>
              <a:t> 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925" y="2815244"/>
            <a:ext cx="8915400" cy="3777622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SMS </a:t>
            </a:r>
            <a:r>
              <a:rPr lang="en-US" sz="2400" dirty="0" err="1"/>
              <a:t>érkezik</a:t>
            </a:r>
            <a:r>
              <a:rPr lang="en-US" sz="2400" dirty="0"/>
              <a:t> bank </a:t>
            </a:r>
            <a:r>
              <a:rPr lang="en-US" sz="2400" dirty="0" err="1"/>
              <a:t>nevében</a:t>
            </a:r>
            <a:r>
              <a:rPr lang="en-US" sz="2400" dirty="0"/>
              <a:t> </a:t>
            </a:r>
            <a:r>
              <a:rPr lang="en-US" sz="2400" dirty="0" err="1"/>
              <a:t>linkkel</a:t>
            </a:r>
            <a:r>
              <a:rPr lang="en-US" sz="2400" dirty="0"/>
              <a:t>. 		</a:t>
            </a:r>
            <a:r>
              <a:rPr lang="hu-HU" sz="2400" dirty="0" smtClean="0"/>
              <a:t>		</a:t>
            </a:r>
            <a:r>
              <a:rPr lang="en-US" sz="2400" dirty="0"/>
              <a:t>	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tesz</a:t>
            </a:r>
            <a:r>
              <a:rPr lang="en-US" sz="2400" dirty="0"/>
              <a:t>?   </a:t>
            </a:r>
            <a:endParaRPr lang="hu-HU" sz="2400" dirty="0"/>
          </a:p>
          <a:p>
            <a:pPr lvl="0"/>
            <a:r>
              <a:rPr lang="en-US" sz="2400" dirty="0" err="1"/>
              <a:t>Telefonon</a:t>
            </a:r>
            <a:r>
              <a:rPr lang="en-US" sz="2400" dirty="0"/>
              <a:t> PIN </a:t>
            </a:r>
            <a:r>
              <a:rPr lang="en-US" sz="2400" dirty="0" err="1"/>
              <a:t>kódot</a:t>
            </a:r>
            <a:r>
              <a:rPr lang="en-US" sz="2400" dirty="0"/>
              <a:t> </a:t>
            </a:r>
            <a:r>
              <a:rPr lang="en-US" sz="2400" dirty="0" err="1"/>
              <a:t>kérnek</a:t>
            </a:r>
            <a:r>
              <a:rPr lang="en-US" sz="2400" dirty="0"/>
              <a:t>.				</a:t>
            </a:r>
            <a:r>
              <a:rPr lang="hu-HU" sz="2400" dirty="0" smtClean="0"/>
              <a:t>			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/>
              <a:t>tesz</a:t>
            </a:r>
            <a:r>
              <a:rPr lang="en-US" sz="2400" dirty="0"/>
              <a:t>?             </a:t>
            </a:r>
            <a:endParaRPr lang="hu-HU" sz="2400" dirty="0"/>
          </a:p>
          <a:p>
            <a:pPr lvl="0"/>
            <a:r>
              <a:rPr lang="en-US" sz="2400" dirty="0" err="1"/>
              <a:t>Unoka</a:t>
            </a:r>
            <a:r>
              <a:rPr lang="en-US" sz="2400" dirty="0"/>
              <a:t> </a:t>
            </a:r>
            <a:r>
              <a:rPr lang="en-US" sz="2400" dirty="0" err="1"/>
              <a:t>bajban</a:t>
            </a:r>
            <a:r>
              <a:rPr lang="en-US" sz="2400" dirty="0"/>
              <a:t> </a:t>
            </a:r>
            <a:r>
              <a:rPr lang="en-US" sz="2400" dirty="0" err="1"/>
              <a:t>hív</a:t>
            </a:r>
            <a:r>
              <a:rPr lang="en-US" sz="2400" dirty="0"/>
              <a:t>, </a:t>
            </a:r>
            <a:r>
              <a:rPr lang="en-US" sz="2400" dirty="0" err="1"/>
              <a:t>pénzt</a:t>
            </a:r>
            <a:r>
              <a:rPr lang="en-US" sz="2400" dirty="0"/>
              <a:t> </a:t>
            </a:r>
            <a:r>
              <a:rPr lang="en-US" sz="2400" dirty="0" err="1"/>
              <a:t>kér</a:t>
            </a:r>
            <a:r>
              <a:rPr lang="en-US" sz="2400" dirty="0"/>
              <a:t>. 			</a:t>
            </a:r>
            <a:r>
              <a:rPr lang="hu-HU" sz="2400" dirty="0" smtClean="0"/>
              <a:t>		</a:t>
            </a:r>
            <a:r>
              <a:rPr lang="en-US" sz="2400" dirty="0"/>
              <a:t>	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tesz</a:t>
            </a:r>
            <a:r>
              <a:rPr lang="en-US" sz="2400" dirty="0"/>
              <a:t>?              </a:t>
            </a:r>
            <a:endParaRPr lang="hu-HU" sz="2400" dirty="0"/>
          </a:p>
          <a:p>
            <a:pPr lvl="0"/>
            <a:r>
              <a:rPr lang="en-US" sz="2400" dirty="0" err="1"/>
              <a:t>Csomag</a:t>
            </a:r>
            <a:r>
              <a:rPr lang="en-US" sz="2400" dirty="0"/>
              <a:t> </a:t>
            </a:r>
            <a:r>
              <a:rPr lang="en-US" sz="2400" dirty="0" err="1"/>
              <a:t>értesítés</a:t>
            </a:r>
            <a:r>
              <a:rPr lang="en-US" sz="2400" dirty="0"/>
              <a:t> </a:t>
            </a:r>
            <a:r>
              <a:rPr lang="en-US" sz="2400" dirty="0" err="1"/>
              <a:t>linkkel</a:t>
            </a:r>
            <a:r>
              <a:rPr lang="en-US" sz="2400" dirty="0"/>
              <a:t> </a:t>
            </a:r>
            <a:r>
              <a:rPr lang="en-US" sz="2400" dirty="0" err="1"/>
              <a:t>jön</a:t>
            </a:r>
            <a:r>
              <a:rPr lang="en-US" sz="2400" dirty="0"/>
              <a:t>. 				</a:t>
            </a:r>
            <a:r>
              <a:rPr lang="hu-HU" sz="2400" dirty="0" smtClean="0"/>
              <a:t>			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/>
              <a:t>tesz</a:t>
            </a:r>
            <a:r>
              <a:rPr lang="en-US" sz="2400" dirty="0"/>
              <a:t>?             </a:t>
            </a:r>
            <a:endParaRPr lang="hu-HU" sz="2400" dirty="0"/>
          </a:p>
          <a:p>
            <a:pPr lvl="0"/>
            <a:r>
              <a:rPr lang="en-US" sz="2400" dirty="0" err="1"/>
              <a:t>Banktól</a:t>
            </a:r>
            <a:r>
              <a:rPr lang="en-US" sz="2400" dirty="0"/>
              <a:t> </a:t>
            </a:r>
            <a:r>
              <a:rPr lang="en-US" sz="2400" dirty="0" err="1"/>
              <a:t>hívják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kérik</a:t>
            </a:r>
            <a:r>
              <a:rPr lang="en-US" sz="2400" dirty="0"/>
              <a:t> </a:t>
            </a:r>
            <a:r>
              <a:rPr lang="en-US" sz="2400" dirty="0" err="1"/>
              <a:t>tölsön</a:t>
            </a:r>
            <a:r>
              <a:rPr lang="en-US" sz="2400" dirty="0"/>
              <a:t> le </a:t>
            </a:r>
            <a:r>
              <a:rPr lang="en-US" sz="2400" dirty="0" err="1"/>
              <a:t>egy</a:t>
            </a:r>
            <a:r>
              <a:rPr lang="en-US" sz="2400" dirty="0"/>
              <a:t> app-</a:t>
            </a:r>
            <a:r>
              <a:rPr lang="en-US" sz="2400" dirty="0" err="1"/>
              <a:t>ot</a:t>
            </a:r>
            <a:r>
              <a:rPr lang="en-US" sz="2400" dirty="0"/>
              <a:t>. 	</a:t>
            </a:r>
            <a:r>
              <a:rPr lang="hu-HU" sz="2400" dirty="0" smtClean="0"/>
              <a:t>	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/>
              <a:t>tesz</a:t>
            </a:r>
            <a:r>
              <a:rPr lang="en-US" sz="2400" dirty="0"/>
              <a:t>? 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1247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1089623"/>
            <a:ext cx="8911687" cy="6560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Mini </a:t>
            </a:r>
            <a:r>
              <a:rPr lang="en-US" b="1" dirty="0" err="1"/>
              <a:t>kiberbiztonsági</a:t>
            </a:r>
            <a:r>
              <a:rPr lang="en-US" b="1" dirty="0"/>
              <a:t> </a:t>
            </a:r>
            <a:r>
              <a:rPr lang="en-US" b="1" dirty="0" err="1"/>
              <a:t>teszt</a:t>
            </a:r>
            <a:r>
              <a:rPr lang="hu-HU" b="1" dirty="0"/>
              <a:t/>
            </a:r>
            <a:br>
              <a:rPr lang="hu-HU" b="1" dirty="0"/>
            </a:br>
            <a:r>
              <a:rPr lang="en-US" dirty="0"/>
              <a:t> 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925" y="2815244"/>
            <a:ext cx="8915400" cy="3777622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SMS </a:t>
            </a:r>
            <a:r>
              <a:rPr lang="en-US" sz="2400" dirty="0" err="1"/>
              <a:t>érkezik</a:t>
            </a:r>
            <a:r>
              <a:rPr lang="en-US" sz="2400" dirty="0"/>
              <a:t> bank </a:t>
            </a:r>
            <a:r>
              <a:rPr lang="en-US" sz="2400" dirty="0" err="1"/>
              <a:t>nevében</a:t>
            </a:r>
            <a:r>
              <a:rPr lang="en-US" sz="2400" dirty="0"/>
              <a:t> </a:t>
            </a:r>
            <a:r>
              <a:rPr lang="en-US" sz="2400" dirty="0" err="1"/>
              <a:t>linkkel</a:t>
            </a:r>
            <a:r>
              <a:rPr lang="en-US" sz="2400" dirty="0"/>
              <a:t>. 		</a:t>
            </a:r>
            <a:r>
              <a:rPr lang="hu-HU" sz="2400" dirty="0" smtClean="0"/>
              <a:t>		</a:t>
            </a:r>
            <a:r>
              <a:rPr lang="en-US" sz="2400" dirty="0"/>
              <a:t>	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tesz</a:t>
            </a:r>
            <a:r>
              <a:rPr lang="en-US" sz="2400" dirty="0"/>
              <a:t>?   </a:t>
            </a:r>
            <a:endParaRPr lang="hu-HU" sz="2400" dirty="0"/>
          </a:p>
          <a:p>
            <a:pPr lvl="0"/>
            <a:r>
              <a:rPr lang="en-US" sz="2400" dirty="0" err="1"/>
              <a:t>Telefonon</a:t>
            </a:r>
            <a:r>
              <a:rPr lang="en-US" sz="2400" dirty="0"/>
              <a:t> PIN </a:t>
            </a:r>
            <a:r>
              <a:rPr lang="en-US" sz="2400" dirty="0" err="1"/>
              <a:t>kódot</a:t>
            </a:r>
            <a:r>
              <a:rPr lang="en-US" sz="2400" dirty="0"/>
              <a:t> </a:t>
            </a:r>
            <a:r>
              <a:rPr lang="en-US" sz="2400" dirty="0" err="1"/>
              <a:t>kérnek</a:t>
            </a:r>
            <a:r>
              <a:rPr lang="en-US" sz="2400" dirty="0"/>
              <a:t>.				</a:t>
            </a:r>
            <a:r>
              <a:rPr lang="hu-HU" sz="2400" dirty="0" smtClean="0"/>
              <a:t>			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/>
              <a:t>tesz</a:t>
            </a:r>
            <a:r>
              <a:rPr lang="en-US" sz="2400" dirty="0"/>
              <a:t>?             </a:t>
            </a:r>
            <a:endParaRPr lang="hu-HU" sz="2400" dirty="0"/>
          </a:p>
          <a:p>
            <a:pPr lvl="0"/>
            <a:r>
              <a:rPr lang="en-US" sz="2400" dirty="0" err="1"/>
              <a:t>Unoka</a:t>
            </a:r>
            <a:r>
              <a:rPr lang="en-US" sz="2400" dirty="0"/>
              <a:t> </a:t>
            </a:r>
            <a:r>
              <a:rPr lang="en-US" sz="2400" dirty="0" err="1"/>
              <a:t>bajban</a:t>
            </a:r>
            <a:r>
              <a:rPr lang="en-US" sz="2400" dirty="0"/>
              <a:t> </a:t>
            </a:r>
            <a:r>
              <a:rPr lang="en-US" sz="2400" dirty="0" err="1"/>
              <a:t>hív</a:t>
            </a:r>
            <a:r>
              <a:rPr lang="en-US" sz="2400" dirty="0"/>
              <a:t>, </a:t>
            </a:r>
            <a:r>
              <a:rPr lang="en-US" sz="2400" dirty="0" err="1"/>
              <a:t>pénzt</a:t>
            </a:r>
            <a:r>
              <a:rPr lang="en-US" sz="2400" dirty="0"/>
              <a:t> </a:t>
            </a:r>
            <a:r>
              <a:rPr lang="en-US" sz="2400" dirty="0" err="1"/>
              <a:t>kér</a:t>
            </a:r>
            <a:r>
              <a:rPr lang="en-US" sz="2400" dirty="0"/>
              <a:t>. 			</a:t>
            </a:r>
            <a:r>
              <a:rPr lang="hu-HU" sz="2400" dirty="0" smtClean="0"/>
              <a:t>		</a:t>
            </a:r>
            <a:r>
              <a:rPr lang="en-US" sz="2400" dirty="0"/>
              <a:t>	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tesz</a:t>
            </a:r>
            <a:r>
              <a:rPr lang="en-US" sz="2400" dirty="0"/>
              <a:t>?              </a:t>
            </a:r>
            <a:endParaRPr lang="hu-HU" sz="2400" dirty="0"/>
          </a:p>
          <a:p>
            <a:pPr lvl="0"/>
            <a:r>
              <a:rPr lang="en-US" sz="2400" dirty="0" err="1"/>
              <a:t>Csomag</a:t>
            </a:r>
            <a:r>
              <a:rPr lang="en-US" sz="2400" dirty="0"/>
              <a:t> </a:t>
            </a:r>
            <a:r>
              <a:rPr lang="en-US" sz="2400" dirty="0" err="1"/>
              <a:t>értesítés</a:t>
            </a:r>
            <a:r>
              <a:rPr lang="en-US" sz="2400" dirty="0"/>
              <a:t> </a:t>
            </a:r>
            <a:r>
              <a:rPr lang="en-US" sz="2400" dirty="0" err="1"/>
              <a:t>linkkel</a:t>
            </a:r>
            <a:r>
              <a:rPr lang="en-US" sz="2400" dirty="0"/>
              <a:t> </a:t>
            </a:r>
            <a:r>
              <a:rPr lang="en-US" sz="2400" dirty="0" err="1"/>
              <a:t>jön</a:t>
            </a:r>
            <a:r>
              <a:rPr lang="en-US" sz="2400" dirty="0"/>
              <a:t>. 				</a:t>
            </a:r>
            <a:r>
              <a:rPr lang="hu-HU" sz="2400" dirty="0" smtClean="0"/>
              <a:t>			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/>
              <a:t>tesz</a:t>
            </a:r>
            <a:r>
              <a:rPr lang="en-US" sz="2400" dirty="0"/>
              <a:t>?             </a:t>
            </a:r>
            <a:endParaRPr lang="hu-HU" sz="2400" dirty="0"/>
          </a:p>
          <a:p>
            <a:pPr lvl="0"/>
            <a:r>
              <a:rPr lang="en-US" sz="2400" dirty="0" err="1"/>
              <a:t>Banktól</a:t>
            </a:r>
            <a:r>
              <a:rPr lang="en-US" sz="2400" dirty="0"/>
              <a:t> </a:t>
            </a:r>
            <a:r>
              <a:rPr lang="en-US" sz="2400" dirty="0" err="1"/>
              <a:t>hívják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kérik</a:t>
            </a:r>
            <a:r>
              <a:rPr lang="en-US" sz="2400" dirty="0"/>
              <a:t> </a:t>
            </a:r>
            <a:r>
              <a:rPr lang="en-US" sz="2400" dirty="0" err="1"/>
              <a:t>tölsön</a:t>
            </a:r>
            <a:r>
              <a:rPr lang="en-US" sz="2400" dirty="0"/>
              <a:t> le </a:t>
            </a:r>
            <a:r>
              <a:rPr lang="en-US" sz="2400" dirty="0" err="1"/>
              <a:t>egy</a:t>
            </a:r>
            <a:r>
              <a:rPr lang="en-US" sz="2400" dirty="0"/>
              <a:t> app-</a:t>
            </a:r>
            <a:r>
              <a:rPr lang="en-US" sz="2400" dirty="0" err="1"/>
              <a:t>ot</a:t>
            </a:r>
            <a:r>
              <a:rPr lang="en-US" sz="2400" dirty="0"/>
              <a:t>. 	</a:t>
            </a:r>
            <a:r>
              <a:rPr lang="hu-HU" sz="2400" dirty="0" smtClean="0"/>
              <a:t>	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/>
              <a:t>tesz</a:t>
            </a:r>
            <a:r>
              <a:rPr lang="en-US" sz="2400" dirty="0"/>
              <a:t>? 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96180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EE35E0-4216-498F-A04F-EEA51C6A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55044"/>
            <a:ext cx="8911687" cy="691734"/>
          </a:xfrm>
        </p:spPr>
        <p:txBody>
          <a:bodyPr/>
          <a:lstStyle/>
          <a:p>
            <a:r>
              <a:rPr lang="hu-HU" dirty="0"/>
              <a:t>Bankkártya használat szabályai !!!!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BD44A7-3DAE-4FDC-9059-A6E56CF65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46778"/>
            <a:ext cx="8915400" cy="5656178"/>
          </a:xfrm>
        </p:spPr>
        <p:txBody>
          <a:bodyPr>
            <a:normAutofit/>
          </a:bodyPr>
          <a:lstStyle/>
          <a:p>
            <a:r>
              <a:rPr lang="hu-HU" dirty="0"/>
              <a:t>Ne hagyjuk </a:t>
            </a:r>
            <a:r>
              <a:rPr lang="hu-HU" dirty="0" err="1"/>
              <a:t>őrizetlenül</a:t>
            </a:r>
            <a:r>
              <a:rPr lang="hu-HU" dirty="0"/>
              <a:t>, ne tartsuk láthatóan szem előtt, és ne hagyjuk gépjárműben! Lehetőség szerint naponta ellenőrizzük, hogy megvan-e és még a legközelebbi családtagjainknak se adjuk kölcsön! Igényeljünk inkább a számlához társkártyát! </a:t>
            </a:r>
          </a:p>
          <a:p>
            <a:r>
              <a:rPr lang="hu-HU" dirty="0"/>
              <a:t>Vásárláskor és pénzkivétel alkalmával mindig őrizzük meg a bizonylatot és vessük össze a havi bankszámlakivonattal. Ha biztosak vagyunk abban, hogy nem mi hajtottuk végre a kérdéses tranzakciót, jelezzük azt a banknak, és </a:t>
            </a:r>
            <a:r>
              <a:rPr lang="hu-HU" dirty="0" err="1"/>
              <a:t>tiltassuk</a:t>
            </a:r>
            <a:r>
              <a:rPr lang="hu-HU" dirty="0"/>
              <a:t> le a kártyát.</a:t>
            </a:r>
          </a:p>
          <a:p>
            <a:r>
              <a:rPr lang="hu-HU" dirty="0"/>
              <a:t>Mindig ellenőrizzük, nem látunk-e szokatlan, oda nem illő tárgyat vagy nyilvánvaló rongálás nyomait az automatán. Például a kártyanyílásra nincs-e ráhelyezve valami. Ne használjuk a hibaüzenet van akkor sem.</a:t>
            </a:r>
          </a:p>
          <a:p>
            <a:r>
              <a:rPr lang="hu-HU" dirty="0"/>
              <a:t>Mielőtt kártyánkat elővesszük, győződjünk meg róla, hogy nem látunk-e a közelben gyanúsan viselkedő személyt vagy személyeket. Gyanakodjunk, ha az automata használata közben, különösen, ha a kártyánkat nem adta ki a gép, egy idegen nagyon segítőkésznek bizonyul, még ha banki alkalmazottnak adja ki magát, akkor is.</a:t>
            </a:r>
          </a:p>
          <a:p>
            <a:r>
              <a:rPr lang="hu-HU" dirty="0"/>
              <a:t>Kártyánkat (CV kód) és Pin kódot ne adjuk ki soha( és ne írjuk fel a kártyára)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80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4838" y="624110"/>
            <a:ext cx="9719774" cy="872181"/>
          </a:xfrm>
        </p:spPr>
        <p:txBody>
          <a:bodyPr/>
          <a:lstStyle/>
          <a:p>
            <a:r>
              <a:rPr lang="hu-HU" dirty="0" smtClean="0"/>
              <a:t>Adathalász csalások legjellemzőbb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84837" y="2133599"/>
            <a:ext cx="6212005" cy="41009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100" b="1" dirty="0" smtClean="0"/>
              <a:t>	Csalások a mindennapokban:</a:t>
            </a:r>
          </a:p>
          <a:p>
            <a:pPr marL="0" indent="0">
              <a:buNone/>
            </a:pPr>
            <a:r>
              <a:rPr lang="hu-HU" dirty="0" smtClean="0"/>
              <a:t>•</a:t>
            </a:r>
            <a:r>
              <a:rPr lang="hu-HU" dirty="0"/>
              <a:t> </a:t>
            </a:r>
            <a:r>
              <a:rPr lang="hu-HU" sz="1900" dirty="0">
                <a:hlinkClick r:id="rId2"/>
              </a:rPr>
              <a:t>"Nigériai" csalás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>• </a:t>
            </a:r>
            <a:r>
              <a:rPr lang="hu-HU" sz="1900" dirty="0" err="1">
                <a:hlinkClick r:id="rId3"/>
              </a:rPr>
              <a:t>Phishing</a:t>
            </a:r>
            <a:r>
              <a:rPr lang="hu-HU" sz="1900" dirty="0">
                <a:hlinkClick r:id="rId3"/>
              </a:rPr>
              <a:t>: adathalász banki e-mailek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>• </a:t>
            </a:r>
            <a:r>
              <a:rPr lang="hu-HU" sz="1900" dirty="0" err="1">
                <a:hlinkClick r:id="rId4"/>
              </a:rPr>
              <a:t>Vishing</a:t>
            </a:r>
            <a:r>
              <a:rPr lang="hu-HU" sz="1900" dirty="0">
                <a:hlinkClick r:id="rId4"/>
              </a:rPr>
              <a:t>: hamis banki hívások</a:t>
            </a:r>
            <a:br>
              <a:rPr lang="hu-HU" sz="1900" dirty="0">
                <a:hlinkClick r:id="rId4"/>
              </a:rPr>
            </a:br>
            <a:r>
              <a:rPr lang="hu-HU" sz="1900" dirty="0"/>
              <a:t>• </a:t>
            </a:r>
            <a:r>
              <a:rPr lang="hu-HU" sz="1900" dirty="0" err="1">
                <a:hlinkClick r:id="rId5"/>
              </a:rPr>
              <a:t>Smishing</a:t>
            </a:r>
            <a:r>
              <a:rPr lang="hu-HU" sz="1900" dirty="0">
                <a:hlinkClick r:id="rId5"/>
              </a:rPr>
              <a:t>: hamis banki SMS-</a:t>
            </a:r>
            <a:r>
              <a:rPr lang="hu-HU" sz="1900" dirty="0" err="1">
                <a:hlinkClick r:id="rId5"/>
              </a:rPr>
              <a:t>ek</a:t>
            </a:r>
            <a:r>
              <a:rPr lang="hu-HU" sz="1900" dirty="0">
                <a:hlinkClick r:id="rId5"/>
              </a:rPr>
              <a:t/>
            </a:r>
            <a:br>
              <a:rPr lang="hu-HU" sz="1900" dirty="0">
                <a:hlinkClick r:id="rId5"/>
              </a:rPr>
            </a:br>
            <a:r>
              <a:rPr lang="hu-HU" sz="1900" dirty="0"/>
              <a:t>• </a:t>
            </a:r>
            <a:r>
              <a:rPr lang="hu-HU" sz="1900" dirty="0">
                <a:hlinkClick r:id="rId6"/>
              </a:rPr>
              <a:t>Meghamisított banki oldalak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>• </a:t>
            </a:r>
            <a:r>
              <a:rPr lang="hu-HU" sz="1900" dirty="0">
                <a:hlinkClick r:id="rId7"/>
              </a:rPr>
              <a:t>Nem banki szolgáltatók nevével történő visszaélés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>• </a:t>
            </a:r>
            <a:r>
              <a:rPr lang="hu-HU" sz="1900" dirty="0" err="1">
                <a:hlinkClick r:id="rId8"/>
              </a:rPr>
              <a:t>Wangiri</a:t>
            </a:r>
            <a:r>
              <a:rPr lang="hu-HU" sz="1900" dirty="0">
                <a:hlinkClick r:id="rId8"/>
              </a:rPr>
              <a:t>: </a:t>
            </a:r>
            <a:r>
              <a:rPr lang="hu-HU" sz="1900" dirty="0" err="1">
                <a:hlinkClick r:id="rId8"/>
              </a:rPr>
              <a:t>visszahívásos</a:t>
            </a:r>
            <a:r>
              <a:rPr lang="hu-HU" sz="1900" dirty="0">
                <a:hlinkClick r:id="rId8"/>
              </a:rPr>
              <a:t> telefonos csalás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>• </a:t>
            </a:r>
            <a:r>
              <a:rPr lang="hu-HU" sz="1900" dirty="0">
                <a:hlinkClick r:id="rId9"/>
              </a:rPr>
              <a:t>Hamis tranzakciók jóváhagyása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>• </a:t>
            </a:r>
            <a:r>
              <a:rPr lang="hu-HU" sz="1900" dirty="0">
                <a:hlinkClick r:id="rId10"/>
              </a:rPr>
              <a:t>Hamis befektetési lehetőségek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>• </a:t>
            </a:r>
            <a:r>
              <a:rPr lang="hu-HU" sz="1900" dirty="0">
                <a:hlinkClick r:id="rId11"/>
              </a:rPr>
              <a:t>Hamis online ajánlatok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>• </a:t>
            </a:r>
            <a:r>
              <a:rPr lang="hu-HU" sz="1900" dirty="0">
                <a:hlinkClick r:id="rId12"/>
              </a:rPr>
              <a:t>Személyesadat-lopás a közösségi médiában</a:t>
            </a:r>
            <a:br>
              <a:rPr lang="hu-HU" sz="1900" dirty="0">
                <a:hlinkClick r:id="rId12"/>
              </a:rPr>
            </a:br>
            <a:r>
              <a:rPr lang="hu-HU" sz="1900" dirty="0"/>
              <a:t>• </a:t>
            </a:r>
            <a:r>
              <a:rPr lang="hu-HU" sz="1900" dirty="0" err="1">
                <a:hlinkClick r:id="rId13"/>
              </a:rPr>
              <a:t>Evil</a:t>
            </a:r>
            <a:r>
              <a:rPr lang="hu-HU" sz="1900" dirty="0">
                <a:hlinkClick r:id="rId13"/>
              </a:rPr>
              <a:t> </a:t>
            </a:r>
            <a:r>
              <a:rPr lang="hu-HU" sz="1900" dirty="0" err="1">
                <a:hlinkClick r:id="rId13"/>
              </a:rPr>
              <a:t>twin</a:t>
            </a:r>
            <a:r>
              <a:rPr lang="hu-HU" sz="1900" dirty="0">
                <a:hlinkClick r:id="rId13"/>
              </a:rPr>
              <a:t> </a:t>
            </a:r>
            <a:r>
              <a:rPr lang="hu-HU" sz="1900" dirty="0" err="1">
                <a:hlinkClick r:id="rId13"/>
              </a:rPr>
              <a:t>phishing</a:t>
            </a:r>
            <a:r>
              <a:rPr lang="hu-HU" sz="1900" dirty="0">
                <a:hlinkClick r:id="rId13"/>
              </a:rPr>
              <a:t>: hamis </a:t>
            </a:r>
            <a:r>
              <a:rPr lang="hu-HU" sz="1900" dirty="0" err="1">
                <a:hlinkClick r:id="rId13"/>
              </a:rPr>
              <a:t>WiFi</a:t>
            </a:r>
            <a:r>
              <a:rPr lang="hu-HU" sz="1900" dirty="0">
                <a:hlinkClick r:id="rId13"/>
              </a:rPr>
              <a:t>-hálózat létrehozása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>• </a:t>
            </a:r>
            <a:r>
              <a:rPr lang="hu-HU" sz="1900" dirty="0">
                <a:hlinkClick r:id="rId14"/>
              </a:rPr>
              <a:t>Rosszindulatú kód telepítése a készülékre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>• </a:t>
            </a:r>
            <a:r>
              <a:rPr lang="hu-HU" sz="1900" dirty="0">
                <a:hlinkClick r:id="rId15"/>
              </a:rPr>
              <a:t>Hívószám </a:t>
            </a:r>
            <a:r>
              <a:rPr lang="hu-HU" sz="1900" dirty="0" err="1">
                <a:hlinkClick r:id="rId15"/>
              </a:rPr>
              <a:t>spoofing</a:t>
            </a:r>
            <a:r>
              <a:rPr lang="hu-HU" sz="1900" dirty="0">
                <a:hlinkClick r:id="rId15"/>
              </a:rPr>
              <a:t>: hívószám-hamisítás</a:t>
            </a: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>
                <a:solidFill>
                  <a:schemeClr val="tx1"/>
                </a:solidFill>
                <a:hlinkClick r:id="rId16"/>
              </a:rPr>
              <a:t>• QR-kódos csalás</a:t>
            </a:r>
            <a:r>
              <a:rPr lang="hu-HU" sz="1900" dirty="0">
                <a:solidFill>
                  <a:schemeClr val="tx1"/>
                </a:solidFill>
              </a:rPr>
              <a:t/>
            </a:r>
            <a:br>
              <a:rPr lang="hu-HU" sz="1900" dirty="0">
                <a:solidFill>
                  <a:schemeClr val="tx1"/>
                </a:solidFill>
              </a:rPr>
            </a:br>
            <a:r>
              <a:rPr lang="hu-HU" sz="1900" dirty="0"/>
              <a:t>• </a:t>
            </a:r>
            <a:r>
              <a:rPr lang="hu-HU" sz="1900" dirty="0" err="1">
                <a:hlinkClick r:id="rId17"/>
              </a:rPr>
              <a:t>Angler</a:t>
            </a:r>
            <a:r>
              <a:rPr lang="hu-HU" sz="1900" dirty="0">
                <a:hlinkClick r:id="rId17"/>
              </a:rPr>
              <a:t> </a:t>
            </a:r>
            <a:r>
              <a:rPr lang="hu-HU" sz="1900" dirty="0" err="1">
                <a:hlinkClick r:id="rId17"/>
              </a:rPr>
              <a:t>phishing</a:t>
            </a:r>
            <a:r>
              <a:rPr lang="hu-HU" sz="1900" dirty="0">
                <a:hlinkClick r:id="rId17"/>
              </a:rPr>
              <a:t>: hamis szolgáltatói ügyintézés a közösségi médiában</a:t>
            </a:r>
            <a:br>
              <a:rPr lang="hu-HU" sz="1900" dirty="0">
                <a:hlinkClick r:id="rId17"/>
              </a:rPr>
            </a:br>
            <a:r>
              <a:rPr lang="hu-HU" sz="1900" dirty="0"/>
              <a:t>• </a:t>
            </a:r>
            <a:r>
              <a:rPr lang="hu-HU" sz="1900" dirty="0">
                <a:hlinkClick r:id="rId18"/>
              </a:rPr>
              <a:t>Eladók átverése online piactereken</a:t>
            </a:r>
            <a:endParaRPr lang="hu-HU" sz="19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996843" y="2126222"/>
            <a:ext cx="3890357" cy="3777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100" b="1" dirty="0" smtClean="0"/>
              <a:t>       Csalások a Munkahelyeken: </a:t>
            </a:r>
          </a:p>
          <a:p>
            <a:endParaRPr lang="hu-HU" dirty="0"/>
          </a:p>
          <a:p>
            <a:r>
              <a:rPr lang="hu-HU" u="sng" dirty="0">
                <a:hlinkClick r:id="rId19"/>
              </a:rPr>
              <a:t>Hamis vezetői utasítás e-mailben vagy </a:t>
            </a:r>
            <a:r>
              <a:rPr lang="hu-HU" u="sng" dirty="0" smtClean="0">
                <a:hlinkClick r:id="rId19"/>
              </a:rPr>
              <a:t>telefonon</a:t>
            </a:r>
            <a:endParaRPr lang="hu-HU" dirty="0" smtClean="0"/>
          </a:p>
          <a:p>
            <a:r>
              <a:rPr lang="hu-HU" dirty="0" smtClean="0">
                <a:hlinkClick r:id="rId20"/>
              </a:rPr>
              <a:t>Hamis </a:t>
            </a:r>
            <a:r>
              <a:rPr lang="hu-HU" dirty="0">
                <a:hlinkClick r:id="rId20"/>
              </a:rPr>
              <a:t>ügyfél vagy beszállító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6200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29048" y="624110"/>
            <a:ext cx="9775564" cy="639425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Amennyiben adathalász </a:t>
            </a:r>
            <a:r>
              <a:rPr lang="hu-HU" b="1" dirty="0"/>
              <a:t>csalás áldozatává </a:t>
            </a:r>
            <a:r>
              <a:rPr lang="hu-HU" b="1" dirty="0" smtClean="0"/>
              <a:t>vált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30285" y="1579417"/>
            <a:ext cx="1679170" cy="490450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b="1" i="1" dirty="0" err="1" smtClean="0">
                <a:solidFill>
                  <a:srgbClr val="222056"/>
                </a:solidFill>
                <a:latin typeface="Trebuchet MS" panose="020B0603020202020204" pitchFamily="34" charset="0"/>
              </a:rPr>
              <a:t>lletéklenekhez</a:t>
            </a:r>
            <a:r>
              <a:rPr lang="hu-HU" b="1" i="1" dirty="0" smtClean="0">
                <a:solidFill>
                  <a:srgbClr val="222056"/>
                </a:solidFill>
                <a:latin typeface="Trebuchet MS" panose="020B0603020202020204" pitchFamily="34" charset="0"/>
              </a:rPr>
              <a:t> kerültek: </a:t>
            </a:r>
          </a:p>
          <a:p>
            <a:pPr marL="0" indent="0" algn="just">
              <a:buNone/>
            </a:pPr>
            <a:endParaRPr lang="hu-HU" b="1" i="1" dirty="0" smtClean="0">
              <a:solidFill>
                <a:srgbClr val="222056"/>
              </a:solidFill>
              <a:latin typeface="Trebuchet MS" panose="020B0603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222056"/>
                </a:solidFill>
                <a:latin typeface="Trebuchet MS" panose="020B0603020202020204" pitchFamily="34" charset="0"/>
              </a:rPr>
              <a:t>személyes </a:t>
            </a:r>
            <a:r>
              <a:rPr lang="hu-HU" dirty="0">
                <a:solidFill>
                  <a:srgbClr val="222056"/>
                </a:solidFill>
                <a:latin typeface="Trebuchet MS" panose="020B0603020202020204" pitchFamily="34" charset="0"/>
              </a:rPr>
              <a:t>vagy bankszámlaadatai,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222056"/>
                </a:solidFill>
                <a:latin typeface="Trebuchet MS" panose="020B0603020202020204" pitchFamily="34" charset="0"/>
              </a:rPr>
              <a:t>online fiókjainak </a:t>
            </a:r>
            <a:r>
              <a:rPr lang="hu-HU" dirty="0" err="1">
                <a:solidFill>
                  <a:srgbClr val="222056"/>
                </a:solidFill>
                <a:latin typeface="Trebuchet MS" panose="020B0603020202020204" pitchFamily="34" charset="0"/>
              </a:rPr>
              <a:t>azonosítói</a:t>
            </a:r>
            <a:r>
              <a:rPr lang="hu-HU" dirty="0">
                <a:solidFill>
                  <a:srgbClr val="222056"/>
                </a:solidFill>
                <a:latin typeface="Trebuchet MS" panose="020B0603020202020204" pitchFamily="34" charset="0"/>
              </a:rPr>
              <a:t>, </a:t>
            </a:r>
            <a:r>
              <a:rPr lang="hu-HU" dirty="0" err="1">
                <a:solidFill>
                  <a:srgbClr val="222056"/>
                </a:solidFill>
                <a:latin typeface="Trebuchet MS" panose="020B0603020202020204" pitchFamily="34" charset="0"/>
              </a:rPr>
              <a:t>jelszavai</a:t>
            </a:r>
            <a:r>
              <a:rPr lang="hu-HU" dirty="0">
                <a:solidFill>
                  <a:srgbClr val="222056"/>
                </a:solidFill>
                <a:latin typeface="Trebuchet MS" panose="020B0603020202020204" pitchFamily="34" charset="0"/>
              </a:rPr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222056"/>
                </a:solidFill>
                <a:latin typeface="Trebuchet MS" panose="020B0603020202020204" pitchFamily="34" charset="0"/>
              </a:rPr>
              <a:t>bankkártyaszáma és a hozzátartozó CVC-kód, illetve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222056"/>
                </a:solidFill>
                <a:latin typeface="Trebuchet MS" panose="020B0603020202020204" pitchFamily="34" charset="0"/>
              </a:rPr>
              <a:t>egyéb azonosítást és hitelesítést végző eszköze,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58588" y="1579417"/>
            <a:ext cx="8933412" cy="51372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b="1" i="1" dirty="0" smtClean="0"/>
              <a:t>Ne késlekedjen és :</a:t>
            </a:r>
          </a:p>
          <a:p>
            <a:r>
              <a:rPr lang="hu-HU" dirty="0"/>
              <a:t>azonnal vegye fel a kapcsolatot bankjával, szolgáltatójával, és jelezze a csalás gyanúját;</a:t>
            </a:r>
          </a:p>
          <a:p>
            <a:r>
              <a:rPr lang="hu-HU" sz="2100" dirty="0"/>
              <a:t>ellenőrizze a számlaforgalmat, a tranzakciós történetet;</a:t>
            </a:r>
          </a:p>
          <a:p>
            <a:r>
              <a:rPr lang="hu-HU" sz="2100" dirty="0"/>
              <a:t>ellenőrizze a bankjánál kapcsolattartásra, értesítésekhez beállított telefonszámát, e-mailcímét (előfordulhat, hogy ezeket a visszaélés során megváltoztatták);</a:t>
            </a:r>
          </a:p>
          <a:p>
            <a:r>
              <a:rPr lang="hu-HU" sz="2100" dirty="0"/>
              <a:t>vizsgálja meg a bankszámlához társított, regisztrált eszközeit és </a:t>
            </a:r>
            <a:r>
              <a:rPr lang="hu-HU" sz="2100" dirty="0" err="1"/>
              <a:t>bankolásra</a:t>
            </a:r>
            <a:r>
              <a:rPr lang="hu-HU" sz="2100" dirty="0"/>
              <a:t> használt számítógépét, futtasson vírusellenőrzést, keressen ismeretlen alkalmazásokat;</a:t>
            </a:r>
          </a:p>
          <a:p>
            <a:r>
              <a:rPr lang="hu-HU" sz="2100" dirty="0"/>
              <a:t>nagyon fontos, hogy minél hamarabb módosítsa az online bankfiókhoz vagy értékpapírszámlájához tartozó bejelentkezési adatait (ehhez használjon olyan számítógépet vagy más csatornát, pl. telebankot, amely biztosan nem érintett a csalásban);</a:t>
            </a:r>
          </a:p>
          <a:p>
            <a:r>
              <a:rPr lang="hu-HU" sz="2100" dirty="0"/>
              <a:t>ha úgy gondolja, hogy a számítógépére vagy mobiltelefonjára idegen szoftver települt, akkor minden olyan hozzáférésének (e-mail, közösségi oldalak stb.) jelszavát szükséges megváltoztatni, melyet arról az eszközről használt, vagy jelszavát az eszközön tárolta;</a:t>
            </a:r>
          </a:p>
          <a:p>
            <a:r>
              <a:rPr lang="hu-HU" sz="2100" dirty="0"/>
              <a:t>amennyiben a bankkártyájához kapcsolódó visszaélésről szerez tudomást, mérlegelje bankkártyájának felfüggesztését vagy letiltását.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9570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525" y="258350"/>
            <a:ext cx="9826087" cy="1280890"/>
          </a:xfrm>
        </p:spPr>
        <p:txBody>
          <a:bodyPr/>
          <a:lstStyle/>
          <a:p>
            <a:r>
              <a:rPr lang="hu-HU" cap="all" dirty="0">
                <a:solidFill>
                  <a:srgbClr val="22224A"/>
                </a:solidFill>
                <a:latin typeface="Trebuchet MS" panose="020B0603020202020204" pitchFamily="34" charset="0"/>
              </a:rPr>
              <a:t>Védekezés a </a:t>
            </a:r>
            <a:r>
              <a:rPr lang="hu-HU" cap="all" dirty="0" err="1" smtClean="0">
                <a:solidFill>
                  <a:srgbClr val="22224A"/>
                </a:solidFill>
                <a:latin typeface="Trebuchet MS" panose="020B0603020202020204" pitchFamily="34" charset="0"/>
              </a:rPr>
              <a:t>kibercsalások</a:t>
            </a:r>
            <a:r>
              <a:rPr lang="hu-HU" cap="all" dirty="0" smtClean="0">
                <a:solidFill>
                  <a:srgbClr val="22224A"/>
                </a:solidFill>
                <a:latin typeface="Trebuchet MS" panose="020B0603020202020204" pitchFamily="34" charset="0"/>
              </a:rPr>
              <a:t> ellen - </a:t>
            </a:r>
            <a:r>
              <a:rPr lang="hu-HU" b="1" dirty="0" smtClean="0">
                <a:solidFill>
                  <a:srgbClr val="232157"/>
                </a:solidFill>
                <a:latin typeface="Trebuchet MS" panose="020B0603020202020204" pitchFamily="34" charset="0"/>
              </a:rPr>
              <a:t>Legjobb </a:t>
            </a:r>
            <a:r>
              <a:rPr lang="hu-HU" b="1" dirty="0">
                <a:solidFill>
                  <a:srgbClr val="232157"/>
                </a:solidFill>
                <a:latin typeface="Trebuchet MS" panose="020B0603020202020204" pitchFamily="34" charset="0"/>
              </a:rPr>
              <a:t>védekezés az éberség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3658" y="1539240"/>
            <a:ext cx="10978342" cy="5476702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222056"/>
                </a:solidFill>
                <a:latin typeface="Trebuchet MS" panose="020B0603020202020204" pitchFamily="34" charset="0"/>
              </a:rPr>
              <a:t>Ellenőrizze rendszeresen online fiókjait!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Ellenőrizze rendszeresen bankszámláját, és a gyanús tevékenységekről tegyen bejelentést bankjánál!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Az interneten csak biztonságos webhelyeken fizessen! Ellenőrizze, hogy a webhely címének beírására szolgáló mezőben látható-e a lakat, illetve figyeljen arra, hogy a webcím eleje https legyen, és csak biztonságos kapcsolatot használjon! Nyilvános </a:t>
            </a:r>
            <a:r>
              <a:rPr lang="hu-HU" sz="1900" b="1" dirty="0" err="1">
                <a:solidFill>
                  <a:srgbClr val="222056"/>
                </a:solidFill>
                <a:latin typeface="Trebuchet MS" panose="020B0603020202020204" pitchFamily="34" charset="0"/>
              </a:rPr>
              <a:t>wifi</a:t>
            </a: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 helyett saját mobilinternetre csatlakozzon!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Bankja soha nem kérdez olyan bizalmas információkat telefonon vagy e-mailben, mint az online fiókja hitelesítő adatai (felhasználónév, jelszó). Ha ilyen jellegű felszólítást kap, gyanakodjon, és mielőbb jelentse bankjánál!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Ne </a:t>
            </a:r>
            <a:r>
              <a:rPr lang="hu-HU" sz="1900" b="1" dirty="0" err="1">
                <a:solidFill>
                  <a:srgbClr val="222056"/>
                </a:solidFill>
                <a:latin typeface="Trebuchet MS" panose="020B0603020202020204" pitchFamily="34" charset="0"/>
              </a:rPr>
              <a:t>osszon</a:t>
            </a: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 meg senkivel telefonon vagy e-mailben banki vagy személyes adatot, beleértve a bankkártya-adatokat is!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Ne készítsen, küldjön vagy tegyen közzé közösségimédia-felületeken a bankkártyáiról készült fotót!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Ne telepítsen semmilyen alkalmazást a számítógépére vagy mobiltelefonjára más kérésére, még akkor sem, ha azt a bankja nevében teszik.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Minél sürgetőbb egy hívás vagy üzenet, annál gyanúsabb.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Ha egy ajánlat túl jónak tűnik ahhoz, hogy igaz legyen, szinte minden esetben csalás.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Nézzen utána, ellenőrizze az adott oldalt, mielőtt vásárol!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Csak akkor fizessen, ha biztonságos az internetkapcsolat! Kerülje az ingyenes vagy nyilvános </a:t>
            </a:r>
            <a:r>
              <a:rPr lang="hu-HU" sz="1900" b="1" dirty="0" err="1">
                <a:solidFill>
                  <a:srgbClr val="222056"/>
                </a:solidFill>
                <a:latin typeface="Trebuchet MS" panose="020B0603020202020204" pitchFamily="34" charset="0"/>
              </a:rPr>
              <a:t>wifit</a:t>
            </a: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Mindig ügyeljen személyes adatai biztonságára, valamint azok biztonságos tárolására!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 err="1">
                <a:solidFill>
                  <a:srgbClr val="222056"/>
                </a:solidFill>
                <a:latin typeface="Trebuchet MS" panose="020B0603020202020204" pitchFamily="34" charset="0"/>
              </a:rPr>
              <a:t>Szoftvereit</a:t>
            </a: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 rendszeresen frissítse, tartsa őket napra kész állapotban!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Gondolja át alaposan, mennyi személyes információt oszt meg a közösségimédia-oldalakon! A csalók az adatai és fényképei felhasználásával hamis személyazonosságot hozhatnak létre, vagy megpróbálhatják átverni.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Használjon biztonságos hitelesítést!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Ha azt gyanítja, hogy megadta fiókja adatait egy csalónak, azonnal vegye fel a kapcsolatot a bankjával!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222056"/>
                </a:solidFill>
                <a:latin typeface="Trebuchet MS" panose="020B0603020202020204" pitchFamily="34" charset="0"/>
              </a:rPr>
              <a:t>Ha megpróbálták megkárosítani, minden esetben tegyen bejelentést a bankjánál és a rendőrségen, még akkor is, ha a csalási kísérlet nem volt sikeres</a:t>
            </a:r>
            <a:r>
              <a:rPr lang="hu-HU" sz="1900" b="1" dirty="0" smtClean="0">
                <a:solidFill>
                  <a:srgbClr val="222056"/>
                </a:solidFill>
                <a:latin typeface="Trebuchet MS" panose="020B0603020202020204" pitchFamily="34" charset="0"/>
              </a:rPr>
              <a:t>!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3180262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0663" y="1289129"/>
            <a:ext cx="8911687" cy="8223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Mini </a:t>
            </a:r>
            <a:r>
              <a:rPr lang="en-US" b="1" dirty="0" err="1"/>
              <a:t>kiberbiztonsági</a:t>
            </a:r>
            <a:r>
              <a:rPr lang="en-US" b="1" dirty="0"/>
              <a:t> </a:t>
            </a:r>
            <a:r>
              <a:rPr lang="en-US" b="1" dirty="0" err="1"/>
              <a:t>teszt</a:t>
            </a:r>
            <a:r>
              <a:rPr lang="en-US" b="1" dirty="0"/>
              <a:t> </a:t>
            </a:r>
            <a:r>
              <a:rPr lang="en-US" b="1" dirty="0" err="1"/>
              <a:t>megoldása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5796" y="2698864"/>
            <a:ext cx="10291157" cy="3884815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lvl="0"/>
            <a:r>
              <a:rPr lang="en-US" b="1" dirty="0"/>
              <a:t>SMS </a:t>
            </a:r>
            <a:r>
              <a:rPr lang="en-US" b="1" dirty="0" err="1"/>
              <a:t>érkezik</a:t>
            </a:r>
            <a:r>
              <a:rPr lang="en-US" b="1" dirty="0"/>
              <a:t> bank </a:t>
            </a:r>
            <a:r>
              <a:rPr lang="en-US" b="1" dirty="0" err="1"/>
              <a:t>nevében</a:t>
            </a:r>
            <a:r>
              <a:rPr lang="en-US" b="1" dirty="0"/>
              <a:t> </a:t>
            </a:r>
            <a:r>
              <a:rPr lang="en-US" b="1" dirty="0" err="1"/>
              <a:t>linkkel</a:t>
            </a:r>
            <a:r>
              <a:rPr lang="en-US" b="1" dirty="0"/>
              <a:t>.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tesz</a:t>
            </a:r>
            <a:r>
              <a:rPr lang="en-US" b="1" dirty="0"/>
              <a:t>?   </a:t>
            </a:r>
            <a:r>
              <a:rPr lang="hu-HU" b="1" dirty="0" smtClean="0"/>
              <a:t>			</a:t>
            </a:r>
            <a:r>
              <a:rPr lang="en-US" b="1" dirty="0" smtClean="0"/>
              <a:t>(</a:t>
            </a:r>
            <a:r>
              <a:rPr lang="en-US" b="1" dirty="0" err="1"/>
              <a:t>Helyes</a:t>
            </a:r>
            <a:r>
              <a:rPr lang="en-US" b="1" dirty="0"/>
              <a:t>: </a:t>
            </a:r>
            <a:r>
              <a:rPr lang="en-US" b="1" dirty="0" err="1"/>
              <a:t>Nem</a:t>
            </a:r>
            <a:r>
              <a:rPr lang="en-US" b="1" dirty="0"/>
              <a:t> </a:t>
            </a:r>
            <a:r>
              <a:rPr lang="en-US" b="1" dirty="0" err="1"/>
              <a:t>kattint</a:t>
            </a:r>
            <a:r>
              <a:rPr lang="en-US" b="1" dirty="0"/>
              <a:t>)</a:t>
            </a:r>
            <a:endParaRPr lang="hu-HU" b="1" dirty="0"/>
          </a:p>
          <a:p>
            <a:pPr lvl="0"/>
            <a:r>
              <a:rPr lang="en-US" b="1" dirty="0" err="1"/>
              <a:t>Telefonon</a:t>
            </a:r>
            <a:r>
              <a:rPr lang="en-US" b="1" dirty="0"/>
              <a:t> PIN </a:t>
            </a:r>
            <a:r>
              <a:rPr lang="en-US" b="1" dirty="0" err="1"/>
              <a:t>kódot</a:t>
            </a:r>
            <a:r>
              <a:rPr lang="en-US" b="1" dirty="0"/>
              <a:t> </a:t>
            </a:r>
            <a:r>
              <a:rPr lang="en-US" b="1" dirty="0" err="1"/>
              <a:t>kérnek</a:t>
            </a:r>
            <a:r>
              <a:rPr lang="en-US" b="1" dirty="0"/>
              <a:t>.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tesz</a:t>
            </a:r>
            <a:r>
              <a:rPr lang="en-US" b="1" dirty="0"/>
              <a:t>?         </a:t>
            </a:r>
            <a:r>
              <a:rPr lang="hu-HU" b="1" dirty="0" smtClean="0"/>
              <a:t>				</a:t>
            </a:r>
            <a:r>
              <a:rPr lang="en-US" b="1" dirty="0" smtClean="0"/>
              <a:t>(</a:t>
            </a:r>
            <a:r>
              <a:rPr lang="en-US" b="1" dirty="0" err="1"/>
              <a:t>Helyes</a:t>
            </a:r>
            <a:r>
              <a:rPr lang="en-US" b="1" dirty="0"/>
              <a:t>: </a:t>
            </a:r>
            <a:r>
              <a:rPr lang="en-US" b="1" dirty="0" err="1"/>
              <a:t>Leteszi</a:t>
            </a:r>
            <a:r>
              <a:rPr lang="en-US" b="1" dirty="0"/>
              <a:t>)</a:t>
            </a:r>
            <a:endParaRPr lang="hu-HU" b="1" dirty="0"/>
          </a:p>
          <a:p>
            <a:pPr lvl="0"/>
            <a:r>
              <a:rPr lang="en-US" b="1" dirty="0" err="1"/>
              <a:t>Unoka</a:t>
            </a:r>
            <a:r>
              <a:rPr lang="en-US" b="1" dirty="0"/>
              <a:t> </a:t>
            </a:r>
            <a:r>
              <a:rPr lang="en-US" b="1" dirty="0" err="1"/>
              <a:t>bajban</a:t>
            </a:r>
            <a:r>
              <a:rPr lang="en-US" b="1" dirty="0"/>
              <a:t> </a:t>
            </a:r>
            <a:r>
              <a:rPr lang="en-US" b="1" dirty="0" err="1"/>
              <a:t>hív</a:t>
            </a:r>
            <a:r>
              <a:rPr lang="en-US" b="1" dirty="0"/>
              <a:t> </a:t>
            </a:r>
            <a:r>
              <a:rPr lang="en-US" b="1" dirty="0" err="1"/>
              <a:t>pénzt</a:t>
            </a:r>
            <a:r>
              <a:rPr lang="en-US" b="1" dirty="0"/>
              <a:t> </a:t>
            </a:r>
            <a:r>
              <a:rPr lang="en-US" b="1" dirty="0" err="1"/>
              <a:t>kér</a:t>
            </a:r>
            <a:r>
              <a:rPr lang="en-US" b="1" dirty="0"/>
              <a:t>.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tesz</a:t>
            </a:r>
            <a:r>
              <a:rPr lang="en-US" b="1" dirty="0"/>
              <a:t>?         </a:t>
            </a:r>
            <a:r>
              <a:rPr lang="hu-HU" b="1" dirty="0" smtClean="0"/>
              <a:t>				</a:t>
            </a:r>
            <a:r>
              <a:rPr lang="en-US" b="1" dirty="0" smtClean="0"/>
              <a:t>(</a:t>
            </a:r>
            <a:r>
              <a:rPr lang="en-US" b="1" dirty="0" err="1"/>
              <a:t>Helyes</a:t>
            </a:r>
            <a:r>
              <a:rPr lang="en-US" b="1" dirty="0"/>
              <a:t>: </a:t>
            </a:r>
            <a:r>
              <a:rPr lang="en-US" b="1" dirty="0" err="1"/>
              <a:t>Visszahívja</a:t>
            </a:r>
            <a:r>
              <a:rPr lang="en-US" b="1" dirty="0"/>
              <a:t>)</a:t>
            </a:r>
            <a:endParaRPr lang="hu-HU" b="1" dirty="0"/>
          </a:p>
          <a:p>
            <a:pPr lvl="0"/>
            <a:r>
              <a:rPr lang="en-US" b="1" dirty="0" err="1"/>
              <a:t>Csomag</a:t>
            </a:r>
            <a:r>
              <a:rPr lang="en-US" b="1" dirty="0"/>
              <a:t> </a:t>
            </a:r>
            <a:r>
              <a:rPr lang="en-US" b="1" dirty="0" err="1"/>
              <a:t>értesítés</a:t>
            </a:r>
            <a:r>
              <a:rPr lang="en-US" b="1" dirty="0"/>
              <a:t> </a:t>
            </a:r>
            <a:r>
              <a:rPr lang="en-US" b="1" dirty="0" err="1"/>
              <a:t>linkkel</a:t>
            </a:r>
            <a:r>
              <a:rPr lang="en-US" b="1" dirty="0"/>
              <a:t> </a:t>
            </a:r>
            <a:r>
              <a:rPr lang="en-US" b="1" dirty="0" err="1"/>
              <a:t>jön</a:t>
            </a:r>
            <a:r>
              <a:rPr lang="en-US" b="1" dirty="0"/>
              <a:t>.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tesz</a:t>
            </a:r>
            <a:r>
              <a:rPr lang="en-US" b="1" dirty="0"/>
              <a:t>?             </a:t>
            </a:r>
            <a:r>
              <a:rPr lang="hu-HU" b="1" dirty="0" smtClean="0"/>
              <a:t>			</a:t>
            </a:r>
            <a:r>
              <a:rPr lang="en-US" b="1" dirty="0" smtClean="0"/>
              <a:t>(</a:t>
            </a:r>
            <a:r>
              <a:rPr lang="en-US" b="1" dirty="0" err="1"/>
              <a:t>Helyes</a:t>
            </a:r>
            <a:r>
              <a:rPr lang="en-US" b="1" dirty="0"/>
              <a:t>: </a:t>
            </a:r>
            <a:r>
              <a:rPr lang="en-US" b="1" dirty="0" err="1"/>
              <a:t>Futárcégnél</a:t>
            </a:r>
            <a:r>
              <a:rPr lang="en-US" b="1" dirty="0"/>
              <a:t> </a:t>
            </a:r>
            <a:r>
              <a:rPr lang="en-US" b="1" dirty="0" err="1"/>
              <a:t>ellenőrzi</a:t>
            </a:r>
            <a:r>
              <a:rPr lang="en-US" b="1" dirty="0"/>
              <a:t>)</a:t>
            </a:r>
            <a:endParaRPr lang="hu-HU" b="1" dirty="0"/>
          </a:p>
          <a:p>
            <a:r>
              <a:rPr lang="en-US" b="1" dirty="0" err="1"/>
              <a:t>Banktól</a:t>
            </a:r>
            <a:r>
              <a:rPr lang="en-US" b="1" dirty="0"/>
              <a:t> </a:t>
            </a:r>
            <a:r>
              <a:rPr lang="en-US" b="1" dirty="0" err="1"/>
              <a:t>hívják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kérik</a:t>
            </a:r>
            <a:r>
              <a:rPr lang="en-US" b="1" dirty="0"/>
              <a:t> </a:t>
            </a:r>
            <a:r>
              <a:rPr lang="en-US" b="1" dirty="0" err="1"/>
              <a:t>tölsön</a:t>
            </a:r>
            <a:r>
              <a:rPr lang="en-US" b="1" dirty="0"/>
              <a:t> le </a:t>
            </a:r>
            <a:r>
              <a:rPr lang="en-US" b="1" dirty="0" err="1"/>
              <a:t>egy</a:t>
            </a:r>
            <a:r>
              <a:rPr lang="en-US" b="1" dirty="0"/>
              <a:t> app-</a:t>
            </a:r>
            <a:r>
              <a:rPr lang="en-US" b="1" dirty="0" err="1"/>
              <a:t>ot</a:t>
            </a:r>
            <a:r>
              <a:rPr lang="en-US" b="1" dirty="0"/>
              <a:t>.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tesz</a:t>
            </a:r>
            <a:r>
              <a:rPr lang="en-US" b="1" dirty="0" smtClean="0"/>
              <a:t>?</a:t>
            </a:r>
            <a:r>
              <a:rPr lang="hu-HU" b="1" dirty="0" smtClean="0"/>
              <a:t>	</a:t>
            </a:r>
            <a:r>
              <a:rPr lang="en-US" b="1" dirty="0" smtClean="0"/>
              <a:t>(</a:t>
            </a:r>
            <a:r>
              <a:rPr lang="en-US" b="1" dirty="0" err="1"/>
              <a:t>Helyes</a:t>
            </a:r>
            <a:r>
              <a:rPr lang="en-US" b="1" dirty="0"/>
              <a:t>: </a:t>
            </a:r>
            <a:r>
              <a:rPr lang="en-US" b="1" dirty="0" err="1"/>
              <a:t>Leteszi</a:t>
            </a:r>
            <a:r>
              <a:rPr lang="en-US" b="1" dirty="0"/>
              <a:t>) </a:t>
            </a:r>
            <a:endParaRPr lang="hu-HU" b="1" dirty="0" smtClean="0"/>
          </a:p>
          <a:p>
            <a:endParaRPr lang="hu-HU" b="1" dirty="0"/>
          </a:p>
          <a:p>
            <a:r>
              <a:rPr lang="en-US" dirty="0"/>
              <a:t>Aki mind </a:t>
            </a:r>
            <a:r>
              <a:rPr lang="en-US" dirty="0" err="1"/>
              <a:t>az</a:t>
            </a:r>
            <a:r>
              <a:rPr lang="en-US" dirty="0"/>
              <a:t> 5 </a:t>
            </a:r>
            <a:r>
              <a:rPr lang="en-US" dirty="0" err="1"/>
              <a:t>kérdésre</a:t>
            </a:r>
            <a:r>
              <a:rPr lang="en-US" dirty="0"/>
              <a:t> </a:t>
            </a:r>
            <a:r>
              <a:rPr lang="en-US" dirty="0" err="1"/>
              <a:t>helyesen</a:t>
            </a:r>
            <a:r>
              <a:rPr lang="en-US" dirty="0"/>
              <a:t> </a:t>
            </a:r>
            <a:r>
              <a:rPr lang="en-US" dirty="0" err="1"/>
              <a:t>válaszolt</a:t>
            </a:r>
            <a:r>
              <a:rPr lang="en-US" dirty="0"/>
              <a:t> </a:t>
            </a:r>
            <a:r>
              <a:rPr lang="en-US" dirty="0" err="1"/>
              <a:t>azok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 </a:t>
            </a:r>
            <a:r>
              <a:rPr lang="en-US" dirty="0" err="1"/>
              <a:t>ajándékot</a:t>
            </a:r>
            <a:r>
              <a:rPr lang="en-US" dirty="0"/>
              <a:t> </a:t>
            </a:r>
            <a:r>
              <a:rPr lang="en-US" dirty="0" err="1"/>
              <a:t>sorsolunk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a </a:t>
            </a:r>
            <a:r>
              <a:rPr lang="en-US" dirty="0" err="1"/>
              <a:t>rendezvény</a:t>
            </a:r>
            <a:r>
              <a:rPr lang="en-US" dirty="0"/>
              <a:t> </a:t>
            </a:r>
            <a:r>
              <a:rPr lang="en-US" dirty="0" err="1"/>
              <a:t>végén</a:t>
            </a:r>
            <a:r>
              <a:rPr lang="en-US" dirty="0"/>
              <a:t>. </a:t>
            </a:r>
            <a:endParaRPr lang="hu-HU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92852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77256"/>
            <a:ext cx="9359621" cy="46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828800" y="265999"/>
            <a:ext cx="93596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hu-HU" sz="2400" b="1" dirty="0">
                <a:solidFill>
                  <a:srgbClr val="323232"/>
                </a:solidFill>
                <a:latin typeface="Open Sans"/>
              </a:rPr>
              <a:t>Az első kárt akkor is a bank fizetheti a internetes csalások esetében, ha a bank nevében tévesztették meg az ügyfelet a csalók – az MNB azt reméli, ezzel a pénzintézetek még gyorsabban fejlesztik majd saját védelmi vonalaikat.</a:t>
            </a:r>
          </a:p>
          <a:p>
            <a:r>
              <a:rPr lang="hu-HU" dirty="0">
                <a:solidFill>
                  <a:srgbClr val="323232"/>
                </a:solidFill>
                <a:latin typeface="Open Sans"/>
              </a:rPr>
              <a:t/>
            </a:r>
            <a:br>
              <a:rPr lang="hu-HU" dirty="0">
                <a:solidFill>
                  <a:srgbClr val="323232"/>
                </a:solidFill>
                <a:latin typeface="Open Sans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3706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469"/>
          </a:xfrm>
        </p:spPr>
        <p:txBody>
          <a:bodyPr/>
          <a:lstStyle/>
          <a:p>
            <a:pPr algn="ctr"/>
            <a:r>
              <a:rPr lang="hu-HU" dirty="0"/>
              <a:t>Hasznos Linkek!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1155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http://www.palyazatelokeszites.hu/fogyasztovedelmi_ABC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u="sng" dirty="0">
                <a:solidFill>
                  <a:srgbClr val="1155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u-HU" u="sng" dirty="0" smtClean="0">
                <a:solidFill>
                  <a:srgbClr val="1155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net.jogtar.hu/jogszabaly?docid=99700155.tv</a:t>
            </a:r>
            <a:endParaRPr lang="hu-HU" u="sng" dirty="0" smtClean="0">
              <a:solidFill>
                <a:srgbClr val="1155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u="sng" dirty="0">
              <a:solidFill>
                <a:srgbClr val="1155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u="sng" dirty="0" smtClean="0">
              <a:solidFill>
                <a:srgbClr val="1155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u="sng" kern="100" dirty="0">
                <a:solidFill>
                  <a:srgbClr val="1155CC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Padödö nyugdíjas induló - </a:t>
            </a:r>
            <a:r>
              <a:rPr lang="hu-HU" u="sng" kern="100" dirty="0">
                <a:solidFill>
                  <a:srgbClr val="1155CC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https://share.google/7xEfQNgEHX5JHi4Md</a:t>
            </a:r>
            <a:endParaRPr lang="hu-HU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u-HU" dirty="0"/>
              <a:t>https://www.youtube.com/watch?v=NL1evf9PZh8</a:t>
            </a:r>
          </a:p>
          <a:p>
            <a:r>
              <a:rPr lang="hu-HU" dirty="0" smtClean="0"/>
              <a:t>https</a:t>
            </a:r>
            <a:r>
              <a:rPr lang="hu-HU" dirty="0"/>
              <a:t>://www.mnb.hu/fogyasztovedelem/digitalis-biztonsag/teendok-adathalasz-csalas-eseten</a:t>
            </a:r>
          </a:p>
        </p:txBody>
      </p:sp>
    </p:spTree>
    <p:extLst>
      <p:ext uri="{BB962C8B-B14F-4D97-AF65-F5344CB8AC3E}">
        <p14:creationId xmlns:p14="http://schemas.microsoft.com/office/powerpoint/2010/main" val="2734091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735383"/>
              </p:ext>
            </p:extLst>
          </p:nvPr>
        </p:nvGraphicFramePr>
        <p:xfrm>
          <a:off x="1795550" y="149629"/>
          <a:ext cx="9991898" cy="645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Munkalap" r:id="rId3" imgW="15064634" imgH="11826444" progId="Excel.Sheet.8">
                  <p:embed/>
                </p:oleObj>
              </mc:Choice>
              <mc:Fallback>
                <p:oleObj name="Munkalap" r:id="rId3" imgW="15064634" imgH="1182644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550" y="149629"/>
                        <a:ext cx="9991898" cy="645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719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éptalálat a következőre: „thanks the attention transparen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86" y="1052490"/>
            <a:ext cx="6020347" cy="4703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907167" y="6129357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KÖSZÖNÖM A FIGYELMET 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494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FF0784-4761-0B23-7ACE-6E727260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Születéskor várható élettartam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593FD2-92B0-055F-F3F5-BD04B501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224" y="2163762"/>
            <a:ext cx="8915400" cy="377762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39AC0B-42BE-2B87-0037-1CA31621B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9745" y="55597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hu-HU" altLang="hu-HU" sz="9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              </a:t>
            </a:r>
            <a:endParaRPr kumimoji="0" lang="hu-HU" altLang="hu-H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Forrás: KSH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KSH várható élettartam">
            <a:extLst>
              <a:ext uri="{FF2B5EF4-FFF2-40B4-BE49-F238E27FC236}">
                <a16:creationId xmlns:a16="http://schemas.microsoft.com/office/drawing/2014/main" id="{4393A479-8B6D-7347-4BC1-F275D27F5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77" y="2163762"/>
            <a:ext cx="9919635" cy="39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7C884E-3704-EE85-EF38-47F44824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156125"/>
            <a:ext cx="8911687" cy="1280890"/>
          </a:xfrm>
        </p:spPr>
        <p:txBody>
          <a:bodyPr/>
          <a:lstStyle/>
          <a:p>
            <a:r>
              <a:rPr lang="hu-HU" dirty="0"/>
              <a:t>Néhány cél, amire érdemes gondolni: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9B41BC-3789-D063-2CA2-653A55E0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590" y="2948247"/>
            <a:ext cx="8915400" cy="3777622"/>
          </a:xfrm>
        </p:spPr>
        <p:txBody>
          <a:bodyPr/>
          <a:lstStyle/>
          <a:p>
            <a:r>
              <a:rPr lang="hu-HU" dirty="0"/>
              <a:t>Hirtelen egészségügyi kiadás, pl. külföldi kezelés</a:t>
            </a:r>
          </a:p>
          <a:p>
            <a:r>
              <a:rPr lang="hu-HU" dirty="0"/>
              <a:t>Lakásfelújítás, költözés – akár kényszerből, pl. rokkantság</a:t>
            </a:r>
          </a:p>
          <a:p>
            <a:r>
              <a:rPr lang="hu-HU" dirty="0"/>
              <a:t>Hobbi, utazás, bakancslista</a:t>
            </a:r>
          </a:p>
          <a:p>
            <a:r>
              <a:rPr lang="hu-HU" dirty="0"/>
              <a:t>Mások támogatása (unoka, gyerek)</a:t>
            </a:r>
          </a:p>
          <a:p>
            <a:r>
              <a:rPr lang="hu-HU" dirty="0"/>
              <a:t>Vésztartalék, váratlan kiadások</a:t>
            </a:r>
          </a:p>
          <a:p>
            <a:r>
              <a:rPr lang="hu-HU" dirty="0"/>
              <a:t>Új autó, akár kényszerből</a:t>
            </a:r>
          </a:p>
          <a:p>
            <a:r>
              <a:rPr lang="hu-HU" dirty="0"/>
              <a:t>Örökség, amit </a:t>
            </a:r>
            <a:r>
              <a:rPr lang="hu-HU" dirty="0" err="1"/>
              <a:t>hátrahagyunk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02FC1E-40E3-2888-E3FC-590C62B5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7958" y="624110"/>
            <a:ext cx="10684041" cy="1108437"/>
          </a:xfrm>
        </p:spPr>
        <p:txBody>
          <a:bodyPr/>
          <a:lstStyle/>
          <a:p>
            <a:r>
              <a:rPr lang="hu-HU" b="1" dirty="0"/>
              <a:t> </a:t>
            </a:r>
            <a:r>
              <a:rPr lang="hu-HU" sz="2800" b="1" dirty="0"/>
              <a:t>Mini orvosi egyetem (</a:t>
            </a:r>
            <a:r>
              <a:rPr lang="hu-HU" sz="2800" b="1" dirty="0" err="1"/>
              <a:t>Mini-Med</a:t>
            </a:r>
            <a:r>
              <a:rPr lang="hu-HU" sz="2800" b="1" dirty="0"/>
              <a:t> </a:t>
            </a:r>
            <a:r>
              <a:rPr lang="hu-HU" sz="2800" b="1" dirty="0" err="1"/>
              <a:t>School</a:t>
            </a:r>
            <a:r>
              <a:rPr lang="hu-HU" sz="2800" b="1" dirty="0"/>
              <a:t>) – kívülállóknak</a:t>
            </a:r>
            <a:br>
              <a:rPr lang="hu-HU" sz="2800" b="1" dirty="0"/>
            </a:br>
            <a:r>
              <a:rPr lang="hu-HU" sz="2800" b="1" dirty="0"/>
              <a:t>Mini Pénzügyi egyetem (Mini-Money </a:t>
            </a:r>
            <a:r>
              <a:rPr lang="hu-HU" sz="2800" b="1" dirty="0" err="1"/>
              <a:t>School</a:t>
            </a:r>
            <a:r>
              <a:rPr lang="hu-HU" sz="2800" b="1" dirty="0"/>
              <a:t>)</a:t>
            </a:r>
            <a:r>
              <a:rPr lang="hu-HU" sz="2800" b="1" dirty="0" err="1"/>
              <a:t>-érdeklődőknek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12758" y="1860884"/>
            <a:ext cx="9691854" cy="4876800"/>
          </a:xfrm>
        </p:spPr>
        <p:txBody>
          <a:bodyPr>
            <a:normAutofit/>
          </a:bodyPr>
          <a:lstStyle/>
          <a:p>
            <a:r>
              <a:rPr lang="hu-HU" dirty="0"/>
              <a:t>1989-ben </a:t>
            </a:r>
            <a:r>
              <a:rPr lang="hu-HU" b="1" dirty="0"/>
              <a:t>John Cohen </a:t>
            </a:r>
            <a:r>
              <a:rPr lang="hu-HU" dirty="0"/>
              <a:t> Colorado államban alapított egy orvostudományi ismeretterjesztő iskolát. (Azóta az </a:t>
            </a:r>
            <a:r>
              <a:rPr lang="hu-HU" dirty="0" err="1"/>
              <a:t>USÁ-ban</a:t>
            </a:r>
            <a:r>
              <a:rPr lang="hu-HU" dirty="0"/>
              <a:t> már 70 egyetem hasonlót)</a:t>
            </a:r>
          </a:p>
          <a:p>
            <a:r>
              <a:rPr lang="hu-HU" dirty="0"/>
              <a:t>élettan alapvető ismereteit és az orvostudomány legégetőbb problémáit taglalják,</a:t>
            </a:r>
          </a:p>
          <a:p>
            <a:r>
              <a:rPr lang="hu-HU" dirty="0"/>
              <a:t>Valakik az agyelemzést valakik az idősek egészségügyi ellátására vagy az alternatív gyógyászatra helyezik a hangsúlyt.</a:t>
            </a:r>
          </a:p>
          <a:p>
            <a:r>
              <a:rPr lang="hu-HU" dirty="0"/>
              <a:t>Tízezrek bizonyították, hogy képesek megérteni az alapvető </a:t>
            </a:r>
            <a:r>
              <a:rPr lang="hu-HU" dirty="0" err="1"/>
              <a:t>orvosbiológiai</a:t>
            </a:r>
            <a:r>
              <a:rPr lang="hu-HU" dirty="0"/>
              <a:t> koncepciókat, és megtanulták, hogyan javítsanak az orvosukkal való kommunikáción.</a:t>
            </a:r>
          </a:p>
          <a:p>
            <a:r>
              <a:rPr lang="hu-HU" dirty="0"/>
              <a:t>Évek alatt, állítja Cohen, sokan észrevettek magukon vagy szeretteiken olyan tüneteket, amelyeket nem vettek volna észre, ha nem jártak volna az orvosi szemináriumokra.</a:t>
            </a:r>
          </a:p>
          <a:p>
            <a:r>
              <a:rPr lang="hu-HU" b="1" dirty="0"/>
              <a:t>John Cohen tudomány- és tanulásszeretete nyilvánvalóan “fertőző”. </a:t>
            </a:r>
          </a:p>
          <a:p>
            <a:pPr marL="0" indent="0" algn="ctr">
              <a:buNone/>
            </a:pPr>
            <a:r>
              <a:rPr lang="hu-HU" b="1" u="sng" dirty="0"/>
              <a:t>Miért ne akarnánk jobban megérteni mi is a pénzügyeinket – Mi is tudunk segíteni !</a:t>
            </a:r>
          </a:p>
        </p:txBody>
      </p:sp>
    </p:spTree>
    <p:extLst>
      <p:ext uri="{BB962C8B-B14F-4D97-AF65-F5344CB8AC3E}">
        <p14:creationId xmlns:p14="http://schemas.microsoft.com/office/powerpoint/2010/main" val="13359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454A46-2725-44A5-81D0-4BE65D8E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992" y="397164"/>
            <a:ext cx="8911687" cy="892098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/>
              <a:t>A tisztességtelen kereskedelmi gyakorlatok </a:t>
            </a:r>
            <a:br>
              <a:rPr lang="hu-HU" sz="2800" b="1" dirty="0"/>
            </a:br>
            <a:r>
              <a:rPr lang="hu-HU" sz="2800" dirty="0"/>
              <a:t>Az új 'csodatermék', az űrmágnes lézer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EAA40F-8133-4A73-9F8B-A574DA66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45" y="1963517"/>
            <a:ext cx="10549054" cy="5965902"/>
          </a:xfrm>
        </p:spPr>
        <p:txBody>
          <a:bodyPr>
            <a:noAutofit/>
          </a:bodyPr>
          <a:lstStyle/>
          <a:p>
            <a:r>
              <a:rPr lang="hu-HU" sz="2000" dirty="0"/>
              <a:t>Még mindig hallani a megtévesztő, csaló termékbemutatókról, hiába voltak erre vonatkozó szigorítások, sajnos vannak olyan kiskapuk, amelyek szabad utat engednek az időseket becsapó cégeknek. Az egyik ilyen termékbemutató-csali az "űrmágnes lézernek" fordított termék, a </a:t>
            </a:r>
            <a:r>
              <a:rPr lang="hu-HU" sz="2000" dirty="0" err="1"/>
              <a:t>Magnetspace</a:t>
            </a:r>
            <a:r>
              <a:rPr lang="hu-HU" sz="2000" dirty="0"/>
              <a:t> lézer, aminek nyilván számos "csodás" hatása van. </a:t>
            </a:r>
          </a:p>
          <a:p>
            <a:r>
              <a:rPr lang="hu-HU" sz="2000" dirty="0"/>
              <a:t>Egy idős hölgy részt vett a termék bemutatóján tavaly novemberben, vásárolt is egyet, csakhogy olyan szerződést írattak vele alá, amelynek a lényege, hogy a 230 ezer forintos termék a hitelszerződés 2025-ban esedékes lejráta után 416 ezer forintba kerül valójában. A hölgy meggondolta magát, és visszaadná a terméket, de nem adnak rá lehetőséget. A cég képviselője azzal védekezik, hogy a hölgy a 14 napos elállási határidőn túl tette meg elállási nyilatkozatát. </a:t>
            </a:r>
          </a:p>
          <a:p>
            <a:r>
              <a:rPr lang="hu-HU" sz="2000" dirty="0"/>
              <a:t>Másik esetben kés </a:t>
            </a:r>
            <a:r>
              <a:rPr lang="hu-HU" sz="2000" dirty="0" err="1"/>
              <a:t>ill</a:t>
            </a:r>
            <a:r>
              <a:rPr lang="hu-HU" sz="2000" dirty="0"/>
              <a:t> edénykészletet vásárolt amely csoda dolgokra volt képes. …..</a:t>
            </a:r>
          </a:p>
        </p:txBody>
      </p:sp>
    </p:spTree>
    <p:extLst>
      <p:ext uri="{BB962C8B-B14F-4D97-AF65-F5344CB8AC3E}">
        <p14:creationId xmlns:p14="http://schemas.microsoft.com/office/powerpoint/2010/main" val="21768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430824"/>
            <a:ext cx="8911687" cy="1183528"/>
          </a:xfrm>
        </p:spPr>
        <p:txBody>
          <a:bodyPr>
            <a:normAutofit fontScale="90000"/>
          </a:bodyPr>
          <a:lstStyle/>
          <a:p>
            <a:r>
              <a:rPr lang="hu-HU" sz="2000" b="1" dirty="0">
                <a:solidFill>
                  <a:srgbClr val="2A1F35"/>
                </a:solidFill>
                <a:latin typeface="Source Sans Pro"/>
                <a:hlinkClick r:id="rId2"/>
              </a:rPr>
              <a:t/>
            </a:r>
            <a:br>
              <a:rPr lang="hu-HU" sz="2000" b="1" dirty="0">
                <a:solidFill>
                  <a:srgbClr val="2A1F35"/>
                </a:solidFill>
                <a:latin typeface="Source Sans Pro"/>
                <a:hlinkClick r:id="rId2"/>
              </a:rPr>
            </a:br>
            <a:r>
              <a:rPr lang="hu-HU" sz="2000" b="1" dirty="0">
                <a:solidFill>
                  <a:srgbClr val="2A1F35"/>
                </a:solidFill>
                <a:latin typeface="Source Sans Pro"/>
                <a:hlinkClick r:id="rId2"/>
              </a:rPr>
              <a:t>Személyesen vet már át a webáruházban rendelt terméket - Van-e indokolás nélküli elállási joga, vagy nincs?</a:t>
            </a:r>
            <a:r>
              <a:rPr lang="hu-HU" sz="2000" b="1" dirty="0">
                <a:solidFill>
                  <a:srgbClr val="333333"/>
                </a:solidFill>
                <a:latin typeface="Source Sans Pro"/>
              </a:rPr>
              <a:t/>
            </a:r>
            <a:br>
              <a:rPr lang="hu-HU" sz="2000" b="1" dirty="0">
                <a:solidFill>
                  <a:srgbClr val="333333"/>
                </a:solidFill>
                <a:latin typeface="Source Sans Pro"/>
              </a:rPr>
            </a:br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2483705" y="1614352"/>
            <a:ext cx="85988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hu-HU" dirty="0">
                <a:solidFill>
                  <a:srgbClr val="605768"/>
                </a:solidFill>
                <a:latin typeface="Source Sans Pro"/>
              </a:rPr>
              <a:t>A témakörben irányadó, a fogyasztó és a vállalkozás közötti szerződések    részletes szabályairól szóló </a:t>
            </a:r>
            <a:r>
              <a:rPr lang="hu-HU" u="sng" dirty="0">
                <a:solidFill>
                  <a:srgbClr val="5F5768"/>
                </a:solidFill>
                <a:latin typeface="Source Sans Pro"/>
                <a:hlinkClick r:id="rId3"/>
              </a:rPr>
              <a:t>45/2014. (II. 26.) Korm. rendelet</a:t>
            </a:r>
            <a:r>
              <a:rPr lang="hu-HU" dirty="0">
                <a:solidFill>
                  <a:srgbClr val="605768"/>
                </a:solidFill>
                <a:latin typeface="Source Sans Pro"/>
              </a:rPr>
              <a:t> megalkotása a fogyasztók jogairól szóló 2011. október 25-i </a:t>
            </a:r>
            <a:r>
              <a:rPr lang="hu-HU" u="sng" dirty="0">
                <a:solidFill>
                  <a:srgbClr val="5F5768"/>
                </a:solidFill>
                <a:latin typeface="Source Sans Pro"/>
                <a:hlinkClick r:id="rId4"/>
              </a:rPr>
              <a:t>2011/83/EU</a:t>
            </a:r>
            <a:r>
              <a:rPr lang="hu-HU" dirty="0">
                <a:solidFill>
                  <a:srgbClr val="605768"/>
                </a:solidFill>
                <a:latin typeface="Source Sans Pro"/>
              </a:rPr>
              <a:t> európai parlamenti és tanácsi irányelvnek való megfelelést szolgálja. </a:t>
            </a:r>
          </a:p>
          <a:p>
            <a:pPr marL="285750" indent="-285750" algn="just">
              <a:buFontTx/>
              <a:buChar char="-"/>
            </a:pPr>
            <a:endParaRPr lang="hu-HU" dirty="0">
              <a:solidFill>
                <a:srgbClr val="605768"/>
              </a:solidFill>
              <a:latin typeface="Source Sans Pro"/>
            </a:endParaRPr>
          </a:p>
          <a:p>
            <a:pPr marL="285750" indent="-285750" algn="just">
              <a:buFontTx/>
              <a:buChar char="-"/>
            </a:pPr>
            <a:r>
              <a:rPr lang="hu-HU" dirty="0">
                <a:solidFill>
                  <a:srgbClr val="605768"/>
                </a:solidFill>
                <a:latin typeface="Source Sans Pro"/>
              </a:rPr>
              <a:t>Az irányelv indokolása szerint mivel távértékesítés esetén a fogyasztó nem tekintheti meg az árut a szerződés megkötése előtt, elállási jogot kell biztosítani számára. </a:t>
            </a:r>
          </a:p>
          <a:p>
            <a:pPr marL="285750" indent="-285750" algn="just">
              <a:buFontTx/>
              <a:buChar char="-"/>
            </a:pPr>
            <a:endParaRPr lang="hu-HU" dirty="0">
              <a:solidFill>
                <a:srgbClr val="605768"/>
              </a:solidFill>
              <a:latin typeface="Source Sans Pro"/>
            </a:endParaRPr>
          </a:p>
          <a:p>
            <a:pPr marL="285750" indent="-285750" algn="just">
              <a:buFontTx/>
              <a:buChar char="-"/>
            </a:pPr>
            <a:r>
              <a:rPr lang="hu-HU" dirty="0">
                <a:solidFill>
                  <a:srgbClr val="605768"/>
                </a:solidFill>
                <a:latin typeface="Source Sans Pro"/>
              </a:rPr>
              <a:t>Ugyanezen okból a fogyasztó számára lehetőséget kell biztosítani arra, hogy az áru jellegének, tulajdonságainak és működésének meghatározásához szükséges mértékben kipróbálhassa és megvizsgálhassa azt az árut, amelyet meg szándékozik vásárolni.</a:t>
            </a:r>
          </a:p>
          <a:p>
            <a:pPr marL="285750" indent="-285750" algn="just">
              <a:buFontTx/>
              <a:buChar char="-"/>
            </a:pPr>
            <a:endParaRPr lang="hu-HU" dirty="0">
              <a:solidFill>
                <a:srgbClr val="605768"/>
              </a:solidFill>
              <a:latin typeface="Source Sans Pro"/>
            </a:endParaRPr>
          </a:p>
          <a:p>
            <a:pPr marL="285750" indent="-285750" algn="just">
              <a:buFontTx/>
              <a:buChar char="-"/>
            </a:pPr>
            <a:r>
              <a:rPr lang="hu-HU" dirty="0">
                <a:latin typeface="Source Sans Pro"/>
              </a:rPr>
              <a:t>Internetes vásárlás esetén a fogyasztó a termék kézhezvételétől számított 14 naptári napon belül jelezheti elállási szándékát a kereskedő felé írásban, melyet indokolni nem köteles.</a:t>
            </a:r>
          </a:p>
          <a:p>
            <a:pPr marL="285750" indent="-285750" algn="just">
              <a:buFontTx/>
              <a:buChar char="-"/>
            </a:pPr>
            <a:endParaRPr lang="hu-HU" b="0" i="0" dirty="0">
              <a:solidFill>
                <a:srgbClr val="605768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600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0933" y="577594"/>
            <a:ext cx="8911687" cy="1280890"/>
          </a:xfrm>
        </p:spPr>
        <p:txBody>
          <a:bodyPr/>
          <a:lstStyle/>
          <a:p>
            <a:pPr algn="ctr"/>
            <a:r>
              <a:rPr lang="hu-HU" dirty="0"/>
              <a:t>INFORMÁCIÓ - PNTI</a:t>
            </a:r>
            <a:br>
              <a:rPr lang="hu-HU" dirty="0"/>
            </a:br>
            <a:r>
              <a:rPr lang="hu-HU" dirty="0"/>
              <a:t>ÖNGONDOSKODÁS  </a:t>
            </a:r>
          </a:p>
        </p:txBody>
      </p:sp>
      <p:pic>
        <p:nvPicPr>
          <p:cNvPr id="1026" name="Picture 2" descr="https://cdn.nwmgroups.hu/s/img/i/1710/20171013ellenseges-nyugdijas1.jpg?w=644&amp;h=3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2257809"/>
            <a:ext cx="7344986" cy="412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3DC4BAC-F9E4-4330-A494-2E749344DD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25" y="178268"/>
            <a:ext cx="2999012" cy="29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866</TotalTime>
  <Words>2673</Words>
  <Application>Microsoft Office PowerPoint</Application>
  <PresentationFormat>Szélesvásznú</PresentationFormat>
  <Paragraphs>200</Paragraphs>
  <Slides>38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51" baseType="lpstr">
      <vt:lpstr>Aharoni</vt:lpstr>
      <vt:lpstr>Aptos</vt:lpstr>
      <vt:lpstr>Arial</vt:lpstr>
      <vt:lpstr>Calibri</vt:lpstr>
      <vt:lpstr>Century Gothic</vt:lpstr>
      <vt:lpstr>Open Sans</vt:lpstr>
      <vt:lpstr>Source Sans Pro</vt:lpstr>
      <vt:lpstr>Times New Roman</vt:lpstr>
      <vt:lpstr>Trebuchet MS</vt:lpstr>
      <vt:lpstr>Wingdings</vt:lpstr>
      <vt:lpstr>Wingdings 3</vt:lpstr>
      <vt:lpstr>Szálak</vt:lpstr>
      <vt:lpstr>Munkalap</vt:lpstr>
      <vt:lpstr>GAZDÁLKODJ OKOSAN ÉS LÉGY PÉNZÜGYILEG TUDATOS ! A KIBERBIZTONSÁG KAPCSOLATA - A PÉNZÜGYI FOGYASZTÓVÉDELEMMEL </vt:lpstr>
      <vt:lpstr>Kockázatfelmérő kérdőív:    (min. 3 igen válasznál magas a kockázat) </vt:lpstr>
      <vt:lpstr>Mini kiberbiztonsági teszt   </vt:lpstr>
      <vt:lpstr>Születéskor várható élettartam</vt:lpstr>
      <vt:lpstr>Néhány cél, amire érdemes gondolni: </vt:lpstr>
      <vt:lpstr> Mini orvosi egyetem (Mini-Med School) – kívülállóknak Mini Pénzügyi egyetem (Mini-Money School)-érdeklődőknek</vt:lpstr>
      <vt:lpstr>A tisztességtelen kereskedelmi gyakorlatok  Az új 'csodatermék', az űrmágnes lézer</vt:lpstr>
      <vt:lpstr> Személyesen vet már át a webáruházban rendelt terméket - Van-e indokolás nélküli elállási joga, vagy nincs? </vt:lpstr>
      <vt:lpstr>INFORMÁCIÓ - PNTI ÖNGONDOSKODÁS  </vt:lpstr>
      <vt:lpstr>PowerPoint-bemutató</vt:lpstr>
      <vt:lpstr>A Magyar Nemzeti Bank alapokmányban rögzített kiemelt feladata a fogyasztók pénzügyi tudatosságának erősítése, a hazai pénzügyi kultúra fejlesztése. A Pénzügyi Navigátor ismertetőanyagok, keresők és kalkulátorok segítséget nyújtanak az alapos tájékozódáshoz, a helytelen pénzügyi döntések megelőzéséhez, ezáltal az anyagi nehézségek elkerüléséhez. Pénzügyi Navigátor. Utat mutat a pénzügyekben. </vt:lpstr>
      <vt:lpstr>PNTI - Létrehozásának célja… </vt:lpstr>
      <vt:lpstr>PÉNZÜGYI NAVIGÁTOR TANÁCSADÓ IRODAHÁLÓZAT  </vt:lpstr>
      <vt:lpstr>Pénzügyi panasz – Pénzügyi Békéltető Tanács</vt:lpstr>
      <vt:lpstr>PowerPoint-bemutató</vt:lpstr>
      <vt:lpstr>https://www.mnb.hu/fogyasztovedelem</vt:lpstr>
      <vt:lpstr>Pénzügyi navigátor füzetek</vt:lpstr>
      <vt:lpstr>Pénzügyi navigátor filmek</vt:lpstr>
      <vt:lpstr>Pénzügyi navigátor  alkalmazások</vt:lpstr>
      <vt:lpstr>Kapcsolat…</vt:lpstr>
      <vt:lpstr>A pénzügyi tudatosság erősítése gazdasági és társadalmi érdek – fiatalok segítsék az idősebbeket – vagy esetleg fordítva?   </vt:lpstr>
      <vt:lpstr>Milyen hatással van ez a fogyasztókra - Öngondoskodást ösztönző intézkedések </vt:lpstr>
      <vt:lpstr>Pénztárak lehetőségek – Ki használta?</vt:lpstr>
      <vt:lpstr>A lakosság nagy része az alábbiak szerint él CARPE DIEM (OTP öngondoskodási index) </vt:lpstr>
      <vt:lpstr>Megoldás - Nyugdíjcélú öngondoskodás</vt:lpstr>
      <vt:lpstr>Bankszámlák</vt:lpstr>
      <vt:lpstr>Bankkártyák</vt:lpstr>
      <vt:lpstr> </vt:lpstr>
      <vt:lpstr>Mini kiberbiztonsági teszt   </vt:lpstr>
      <vt:lpstr>Bankkártya használat szabályai !!!!</vt:lpstr>
      <vt:lpstr>Adathalász csalások legjellemzőbb típusai</vt:lpstr>
      <vt:lpstr>Amennyiben adathalász csalás áldozatává vált   </vt:lpstr>
      <vt:lpstr>Védekezés a kibercsalások ellen - Legjobb védekezés az éberség</vt:lpstr>
      <vt:lpstr>Mini kiberbiztonsági teszt megoldása </vt:lpstr>
      <vt:lpstr>PowerPoint-bemutató</vt:lpstr>
      <vt:lpstr>Hasznos Linkek!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Pénzügyi fogyasztóvédelmi rendszer</dc:title>
  <dc:creator>Zádori Ágota</dc:creator>
  <cp:lastModifiedBy>DELL</cp:lastModifiedBy>
  <cp:revision>95</cp:revision>
  <cp:lastPrinted>2019-04-03T14:50:15Z</cp:lastPrinted>
  <dcterms:created xsi:type="dcterms:W3CDTF">2018-02-23T09:44:05Z</dcterms:created>
  <dcterms:modified xsi:type="dcterms:W3CDTF">2026-03-29T14:23:41Z</dcterms:modified>
</cp:coreProperties>
</file>