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89" r:id="rId15"/>
    <p:sldId id="268" r:id="rId16"/>
    <p:sldId id="269" r:id="rId17"/>
    <p:sldId id="270" r:id="rId18"/>
    <p:sldId id="271" r:id="rId19"/>
    <p:sldId id="28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42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7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000125" y="98589"/>
            <a:ext cx="7143750" cy="4946321"/>
          </a:xfrm>
          <a:prstGeom prst="rect">
            <a:avLst/>
          </a:prstGeom>
          <a:solidFill>
            <a:srgbClr val="F4F1DE">
              <a:alpha val="90000"/>
            </a:srgbClr>
          </a:solidFill>
          <a:ln w="18288">
            <a:solidFill>
              <a:srgbClr val="81B29A"/>
            </a:solidFill>
            <a:prstDash val="solid"/>
          </a:ln>
        </p:spPr>
        <p:txBody>
          <a:bodyPr/>
          <a:lstStyle/>
          <a:p>
            <a:endParaRPr lang="hu-HU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541502"/>
            <a:ext cx="285750" cy="2857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714500" y="970127"/>
            <a:ext cx="5715000" cy="13030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3938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Romantika és párkeresés 50 fölött</a:t>
            </a:r>
            <a:endParaRPr lang="en-US" sz="3938" dirty="0"/>
          </a:p>
        </p:txBody>
      </p:sp>
      <p:sp>
        <p:nvSpPr>
          <p:cNvPr id="7" name="Text 2"/>
          <p:cNvSpPr/>
          <p:nvPr/>
        </p:nvSpPr>
        <p:spPr>
          <a:xfrm>
            <a:off x="1714500" y="2801773"/>
            <a:ext cx="5715000" cy="696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Mire figyeljünk, mit várhatunk – </a:t>
            </a:r>
            <a:endParaRPr lang="hu-HU" sz="2016" b="1" dirty="0">
              <a:solidFill>
                <a:srgbClr val="E07A5F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ctr">
              <a:lnSpc>
                <a:spcPts val="2700"/>
              </a:lnSpc>
              <a:buNone/>
            </a:pPr>
            <a:r>
              <a:rPr lang="en-US" sz="2016" b="1" dirty="0" err="1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és</a:t>
            </a:r>
            <a:r>
              <a:rPr lang="en-US" sz="2016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mit ne?</a:t>
            </a:r>
            <a:endParaRPr lang="en-US" sz="2016" dirty="0"/>
          </a:p>
        </p:txBody>
      </p:sp>
      <p:sp>
        <p:nvSpPr>
          <p:cNvPr id="8" name="Text 3"/>
          <p:cNvSpPr/>
          <p:nvPr/>
        </p:nvSpPr>
        <p:spPr>
          <a:xfrm>
            <a:off x="1714500" y="3855476"/>
            <a:ext cx="5715000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pszichológus tanácsai</a:t>
            </a:r>
            <a:endParaRPr lang="en-US" sz="1486" dirty="0"/>
          </a:p>
        </p:txBody>
      </p:sp>
      <p:sp>
        <p:nvSpPr>
          <p:cNvPr id="9" name="Text 4"/>
          <p:cNvSpPr/>
          <p:nvPr/>
        </p:nvSpPr>
        <p:spPr>
          <a:xfrm>
            <a:off x="3845839" y="4228737"/>
            <a:ext cx="1452322" cy="23147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hu-HU" sz="1486" i="1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Dr. Molnár Edina</a:t>
            </a:r>
            <a:endParaRPr lang="en-US" sz="14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825228" y="642938"/>
            <a:ext cx="5493544" cy="4457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otthonról hoztunk (1/2)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1" y="1724490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50156" y="1688771"/>
            <a:ext cx="4795242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Szüleink kapcsolata: modell vagy elrettentő példa?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1" y="2345996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50156" y="2310278"/>
            <a:ext cx="6138267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Kötődési stílusok felnőttkorban: biztonságos, szorongó, elkerülő</a:t>
            </a:r>
            <a:endParaRPr lang="en-US" sz="15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88616" y="642938"/>
            <a:ext cx="5566767" cy="4457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otthonról hoztunk (2/2)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1" y="1724490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50156" y="1688771"/>
            <a:ext cx="3746646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„Ismerős” érzés </a:t>
            </a:r>
            <a:r>
              <a:rPr lang="en-US" sz="1595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≠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egészséges kapcsolat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1" y="2345996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50156" y="2310278"/>
            <a:ext cx="7072313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tudattalan vonzódás: miért vonzódunk ugyanolyan típushoz újra és újra?</a:t>
            </a:r>
            <a:endParaRPr lang="en-US" sz="1595" dirty="0"/>
          </a:p>
        </p:txBody>
      </p:sp>
      <p:sp>
        <p:nvSpPr>
          <p:cNvPr id="8" name="Shape 3"/>
          <p:cNvSpPr/>
          <p:nvPr/>
        </p:nvSpPr>
        <p:spPr>
          <a:xfrm>
            <a:off x="821531" y="3338978"/>
            <a:ext cx="7500938" cy="775097"/>
          </a:xfrm>
          <a:prstGeom prst="rect">
            <a:avLst/>
          </a:prstGeom>
          <a:solidFill>
            <a:srgbClr val="E07A5F">
              <a:alpha val="10000"/>
            </a:srgbClr>
          </a:solidFill>
          <a:ln/>
        </p:spPr>
      </p:sp>
      <p:sp>
        <p:nvSpPr>
          <p:cNvPr id="9" name="Shape 4"/>
          <p:cNvSpPr/>
          <p:nvPr/>
        </p:nvSpPr>
        <p:spPr>
          <a:xfrm>
            <a:off x="821531" y="3338978"/>
            <a:ext cx="7500938" cy="21431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0" name="Shape 5"/>
          <p:cNvSpPr/>
          <p:nvPr/>
        </p:nvSpPr>
        <p:spPr>
          <a:xfrm>
            <a:off x="821531" y="4092643"/>
            <a:ext cx="7500938" cy="21431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1" name="Text 6"/>
          <p:cNvSpPr/>
          <p:nvPr/>
        </p:nvSpPr>
        <p:spPr>
          <a:xfrm>
            <a:off x="1107281" y="3553290"/>
            <a:ext cx="6929438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jó hír: a minták megváltoztathatók – tudatossággal és munkával</a:t>
            </a:r>
            <a:endParaRPr lang="en-US" sz="16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5107" y="642938"/>
            <a:ext cx="4573786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elvárások listája (1/2)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1730573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71563" y="1694855"/>
            <a:ext cx="6104334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Elvárni természetes – de érdemes megvizsgálni, honnan jönnek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" y="2373511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71563" y="2337792"/>
            <a:ext cx="6697266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99" b="1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Reális elvárás: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tisztelet, figyelem, kölcsönösség, humor, közös értékek</a:t>
            </a:r>
            <a:endParaRPr lang="en-US" sz="14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48495" y="642938"/>
            <a:ext cx="4647009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elvárások listája (2/2)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1730573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71563" y="1694855"/>
            <a:ext cx="6803144" cy="2927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99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Irreális </a:t>
            </a:r>
            <a:r>
              <a:rPr lang="en-US" sz="1499" b="1" dirty="0" err="1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elvárás</a:t>
            </a:r>
            <a:r>
              <a:rPr lang="en-US" sz="1499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: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tökéletes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múlt, </a:t>
            </a:r>
            <a:r>
              <a:rPr lang="en-US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azonnali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mélység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, „olvas a </a:t>
            </a:r>
            <a:r>
              <a:rPr lang="en-US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gondolatai</a:t>
            </a:r>
            <a:r>
              <a:rPr lang="hu-HU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ban”</a:t>
            </a:r>
            <a:endParaRPr lang="en-US" sz="1499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" y="2373511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71563" y="2337792"/>
            <a:ext cx="6375797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romantikus filmek csapdája: valóság vs. hollywoodi forgatókönyv</a:t>
            </a:r>
            <a:endParaRPr lang="en-US" sz="15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75E69E3-164D-C8B2-058A-8FE5A9FD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1510B186-ACD2-F6CB-7E62-95AD1F799612}"/>
              </a:ext>
            </a:extLst>
          </p:cNvPr>
          <p:cNvSpPr/>
          <p:nvPr/>
        </p:nvSpPr>
        <p:spPr>
          <a:xfrm>
            <a:off x="1656138" y="642938"/>
            <a:ext cx="5831726" cy="4250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hu-HU" sz="2649" b="1" dirty="0">
                <a:solidFill>
                  <a:srgbClr val="3D405B"/>
                </a:solidFill>
                <a:latin typeface="Montserrat" pitchFamily="34" charset="0"/>
              </a:rPr>
              <a:t>Feladat: „Valóság </a:t>
            </a:r>
            <a:r>
              <a:rPr lang="hu-HU" sz="2649" b="1" dirty="0" err="1">
                <a:solidFill>
                  <a:srgbClr val="3D405B"/>
                </a:solidFill>
                <a:latin typeface="Montserrat" pitchFamily="34" charset="0"/>
              </a:rPr>
              <a:t>vs</a:t>
            </a:r>
            <a:r>
              <a:rPr lang="hu-HU" sz="2649" b="1" dirty="0">
                <a:solidFill>
                  <a:srgbClr val="3D405B"/>
                </a:solidFill>
                <a:latin typeface="Montserrat" pitchFamily="34" charset="0"/>
              </a:rPr>
              <a:t>. Hollywood”</a:t>
            </a:r>
            <a:endParaRPr lang="en-US" sz="2649" dirty="0"/>
          </a:p>
        </p:txBody>
      </p:sp>
    </p:spTree>
    <p:extLst>
      <p:ext uri="{BB962C8B-B14F-4D97-AF65-F5344CB8AC3E}">
        <p14:creationId xmlns:p14="http://schemas.microsoft.com/office/powerpoint/2010/main" val="119055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272"/>
            <a:ext cx="9144000" cy="519977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64606" y="571500"/>
            <a:ext cx="4014788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Elengedni, ami gátol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06" y="1516261"/>
            <a:ext cx="214313" cy="2143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57375" y="1480542"/>
            <a:ext cx="432196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 várjuk, hogy a másik „meggyógyít” minket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06" y="1959173"/>
            <a:ext cx="214313" cy="2143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857375" y="1923455"/>
            <a:ext cx="5459611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 várjuk, hogy ugyanolyan legyen, mint az előző partner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06" y="2402086"/>
            <a:ext cx="214313" cy="2143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857375" y="2366367"/>
            <a:ext cx="4652367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 várjuk, hogy azonnal tökéletes legyen minden</a:t>
            </a:r>
            <a:endParaRPr lang="en-US" sz="1595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06" y="2844998"/>
            <a:ext cx="214313" cy="21431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857375" y="2809280"/>
            <a:ext cx="5750719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 várjuk, hogy a magányunkat valaki más oldja meg helyettünk</a:t>
            </a:r>
            <a:endParaRPr lang="en-US" sz="1595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06" y="3587948"/>
            <a:ext cx="214313" cy="21431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857375" y="3552230"/>
            <a:ext cx="384333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 várjuk, hogy a változás a másiktól jön</a:t>
            </a:r>
            <a:endParaRPr lang="en-US" sz="1595" dirty="0"/>
          </a:p>
        </p:txBody>
      </p:sp>
      <p:sp>
        <p:nvSpPr>
          <p:cNvPr id="14" name="Text 6"/>
          <p:cNvSpPr/>
          <p:nvPr/>
        </p:nvSpPr>
        <p:spPr>
          <a:xfrm>
            <a:off x="1357313" y="4438055"/>
            <a:ext cx="6429375" cy="6800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14" i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„A kapcsolat nem a hiányainkat tölti be – hanem a teljességünket osztja meg.”</a:t>
            </a:r>
            <a:endParaRPr lang="en-US" sz="18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5952" y="571500"/>
            <a:ext cx="8192095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Először önmagunkkal kell jóban lenni (1/2)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" y="2344936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92969" y="2309217"/>
            <a:ext cx="4089797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legfontosabb kapcsolat az, amit magunkkal ápolunk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" y="3230761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2969" y="3195042"/>
            <a:ext cx="4089797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Tudni egyedül lenni: a társ ne mentőöv legyen, hanem </a:t>
            </a:r>
            <a:r>
              <a:rPr lang="en-US" sz="1499" b="1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bónusz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406" y="1551980"/>
            <a:ext cx="30003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1531" y="642938"/>
            <a:ext cx="7500938" cy="9036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Először önmagunkkal kell jóban lenni (2/2)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821531" y="2146697"/>
            <a:ext cx="7500938" cy="300038"/>
          </a:xfrm>
          <a:prstGeom prst="rect">
            <a:avLst/>
          </a:prstGeom>
          <a:noFill/>
          <a:ln/>
        </p:spPr>
        <p:txBody>
          <a:bodyPr wrap="none" lIns="51028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i="1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Milyen értékek mentén élek?</a:t>
            </a:r>
            <a:endParaRPr lang="en-US" sz="1595" dirty="0"/>
          </a:p>
        </p:txBody>
      </p:sp>
      <p:sp>
        <p:nvSpPr>
          <p:cNvPr id="5" name="Text 2"/>
          <p:cNvSpPr/>
          <p:nvPr/>
        </p:nvSpPr>
        <p:spPr>
          <a:xfrm>
            <a:off x="821531" y="2732484"/>
            <a:ext cx="7500938" cy="300038"/>
          </a:xfrm>
          <a:prstGeom prst="rect">
            <a:avLst/>
          </a:prstGeom>
          <a:noFill/>
          <a:ln/>
        </p:spPr>
        <p:txBody>
          <a:bodyPr wrap="none" lIns="51028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i="1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Mire van szükségem egy kapcsolatban?</a:t>
            </a:r>
            <a:endParaRPr lang="en-US" sz="1595" dirty="0"/>
          </a:p>
        </p:txBody>
      </p:sp>
      <p:sp>
        <p:nvSpPr>
          <p:cNvPr id="6" name="Text 3"/>
          <p:cNvSpPr/>
          <p:nvPr/>
        </p:nvSpPr>
        <p:spPr>
          <a:xfrm>
            <a:off x="821531" y="3318272"/>
            <a:ext cx="2568717" cy="283154"/>
          </a:xfrm>
          <a:prstGeom prst="rect">
            <a:avLst/>
          </a:prstGeom>
          <a:noFill/>
          <a:ln/>
        </p:spPr>
        <p:txBody>
          <a:bodyPr wrap="none" lIns="51028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i="1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Mi</a:t>
            </a:r>
            <a:r>
              <a:rPr lang="hu-HU" sz="1595" i="1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</a:t>
            </a:r>
            <a:r>
              <a:rPr lang="en-US" sz="1595" i="1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vagyok képes adni?</a:t>
            </a:r>
            <a:endParaRPr lang="en-US" sz="1595" dirty="0"/>
          </a:p>
        </p:txBody>
      </p:sp>
      <p:sp>
        <p:nvSpPr>
          <p:cNvPr id="7" name="Shape 4"/>
          <p:cNvSpPr/>
          <p:nvPr/>
        </p:nvSpPr>
        <p:spPr>
          <a:xfrm>
            <a:off x="821531" y="4046934"/>
            <a:ext cx="7500938" cy="1078706"/>
          </a:xfrm>
          <a:prstGeom prst="rect">
            <a:avLst/>
          </a:prstGeom>
          <a:solidFill>
            <a:srgbClr val="3D405B">
              <a:alpha val="5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821531" y="4046934"/>
            <a:ext cx="7500938" cy="21431"/>
          </a:xfrm>
          <a:prstGeom prst="rect">
            <a:avLst/>
          </a:prstGeom>
          <a:solidFill>
            <a:srgbClr val="3D405B"/>
          </a:solidFill>
          <a:ln/>
        </p:spPr>
      </p:sp>
      <p:sp>
        <p:nvSpPr>
          <p:cNvPr id="9" name="Shape 6"/>
          <p:cNvSpPr/>
          <p:nvPr/>
        </p:nvSpPr>
        <p:spPr>
          <a:xfrm>
            <a:off x="821531" y="5104209"/>
            <a:ext cx="7500938" cy="21431"/>
          </a:xfrm>
          <a:prstGeom prst="rect">
            <a:avLst/>
          </a:prstGeom>
          <a:solidFill>
            <a:srgbClr val="3D405B"/>
          </a:solidFill>
          <a:ln/>
        </p:spPr>
      </p:sp>
      <p:sp>
        <p:nvSpPr>
          <p:cNvPr id="10" name="Text 7"/>
          <p:cNvSpPr/>
          <p:nvPr/>
        </p:nvSpPr>
        <p:spPr>
          <a:xfrm>
            <a:off x="928688" y="2110978"/>
            <a:ext cx="130373" cy="3600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8" b="1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?</a:t>
            </a:r>
            <a:endParaRPr lang="en-US" sz="1808" dirty="0"/>
          </a:p>
        </p:txBody>
      </p:sp>
      <p:sp>
        <p:nvSpPr>
          <p:cNvPr id="11" name="Text 8"/>
          <p:cNvSpPr/>
          <p:nvPr/>
        </p:nvSpPr>
        <p:spPr>
          <a:xfrm>
            <a:off x="928688" y="2696766"/>
            <a:ext cx="130373" cy="3600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8" b="1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?</a:t>
            </a:r>
            <a:endParaRPr lang="en-US" sz="1808" dirty="0"/>
          </a:p>
        </p:txBody>
      </p:sp>
      <p:sp>
        <p:nvSpPr>
          <p:cNvPr id="12" name="Text 9"/>
          <p:cNvSpPr/>
          <p:nvPr/>
        </p:nvSpPr>
        <p:spPr>
          <a:xfrm>
            <a:off x="928688" y="3282553"/>
            <a:ext cx="130373" cy="3600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8" b="1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?</a:t>
            </a:r>
            <a:endParaRPr lang="en-US" sz="1808" dirty="0"/>
          </a:p>
        </p:txBody>
      </p:sp>
      <p:sp>
        <p:nvSpPr>
          <p:cNvPr id="13" name="Text 10"/>
          <p:cNvSpPr/>
          <p:nvPr/>
        </p:nvSpPr>
        <p:spPr>
          <a:xfrm>
            <a:off x="1107281" y="4261247"/>
            <a:ext cx="6929438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önismeret nem önzőség – hanem az egészséges kapcsolat alapja</a:t>
            </a:r>
            <a:endParaRPr lang="en-US" sz="16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51917" y="642938"/>
            <a:ext cx="7040166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határok nem falak – hanem kapuk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642938" y="1623417"/>
            <a:ext cx="3786188" cy="310753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 az a határ?</a:t>
            </a:r>
            <a:endParaRPr lang="en-US" sz="1499" dirty="0"/>
          </a:p>
        </p:txBody>
      </p:sp>
      <p:sp>
        <p:nvSpPr>
          <p:cNvPr id="5" name="Text 2"/>
          <p:cNvSpPr/>
          <p:nvPr/>
        </p:nvSpPr>
        <p:spPr>
          <a:xfrm>
            <a:off x="642938" y="2041327"/>
            <a:ext cx="3786188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Amit elfogadok és amit nem. A saját terünk védelme.</a:t>
            </a:r>
            <a:endParaRPr lang="en-US" sz="1486" dirty="0"/>
          </a:p>
        </p:txBody>
      </p:sp>
      <p:sp>
        <p:nvSpPr>
          <p:cNvPr id="6" name="Text 3"/>
          <p:cNvSpPr/>
          <p:nvPr/>
        </p:nvSpPr>
        <p:spPr>
          <a:xfrm>
            <a:off x="4714875" y="1623417"/>
            <a:ext cx="3786188" cy="310753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Miért nehéz határt húzni?</a:t>
            </a:r>
            <a:endParaRPr lang="en-US" sz="1499" dirty="0"/>
          </a:p>
        </p:txBody>
      </p:sp>
      <p:sp>
        <p:nvSpPr>
          <p:cNvPr id="7" name="Text 4"/>
          <p:cNvSpPr/>
          <p:nvPr/>
        </p:nvSpPr>
        <p:spPr>
          <a:xfrm>
            <a:off x="4714875" y="2041327"/>
            <a:ext cx="3786188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Félelem az elutasítástól, bűntudat, megszokott minták.</a:t>
            </a:r>
            <a:endParaRPr lang="en-US" sz="1486" dirty="0"/>
          </a:p>
        </p:txBody>
      </p:sp>
      <p:sp>
        <p:nvSpPr>
          <p:cNvPr id="8" name="Text 5"/>
          <p:cNvSpPr/>
          <p:nvPr/>
        </p:nvSpPr>
        <p:spPr>
          <a:xfrm>
            <a:off x="642938" y="2887135"/>
            <a:ext cx="3786188" cy="310753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Hogyan kommunikáljunk?</a:t>
            </a:r>
            <a:endParaRPr lang="en-US" sz="1499" dirty="0"/>
          </a:p>
        </p:txBody>
      </p:sp>
      <p:sp>
        <p:nvSpPr>
          <p:cNvPr id="9" name="Text 6"/>
          <p:cNvSpPr/>
          <p:nvPr/>
        </p:nvSpPr>
        <p:spPr>
          <a:xfrm>
            <a:off x="642938" y="3305045"/>
            <a:ext cx="3786188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Szelíden, de határozottan. Én-üzenetekkel.</a:t>
            </a:r>
            <a:endParaRPr lang="en-US" sz="1486" dirty="0"/>
          </a:p>
        </p:txBody>
      </p:sp>
      <p:sp>
        <p:nvSpPr>
          <p:cNvPr id="10" name="Text 7"/>
          <p:cNvSpPr/>
          <p:nvPr/>
        </p:nvSpPr>
        <p:spPr>
          <a:xfrm>
            <a:off x="4714875" y="2887135"/>
            <a:ext cx="3786188" cy="310753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Példák egészséges határokra</a:t>
            </a:r>
            <a:endParaRPr lang="en-US" sz="1499" dirty="0"/>
          </a:p>
        </p:txBody>
      </p:sp>
      <p:sp>
        <p:nvSpPr>
          <p:cNvPr id="11" name="Text 8"/>
          <p:cNvSpPr/>
          <p:nvPr/>
        </p:nvSpPr>
        <p:spPr>
          <a:xfrm>
            <a:off x="4714875" y="3305045"/>
            <a:ext cx="3786188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Idő, tér, döntések, gyerekek/unokák bevonása.</a:t>
            </a:r>
            <a:endParaRPr lang="en-US" sz="1486" dirty="0"/>
          </a:p>
        </p:txBody>
      </p:sp>
      <p:sp>
        <p:nvSpPr>
          <p:cNvPr id="12" name="Text 9"/>
          <p:cNvSpPr/>
          <p:nvPr/>
        </p:nvSpPr>
        <p:spPr>
          <a:xfrm>
            <a:off x="642938" y="4450891"/>
            <a:ext cx="7858125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határok tisztelete kölcsönös: ha a másik nem tartja be – az jelzés</a:t>
            </a:r>
            <a:endParaRPr lang="en-US" sz="16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19729" y="642938"/>
            <a:ext cx="3704540" cy="4250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hu-HU" sz="2649" b="1" dirty="0">
                <a:solidFill>
                  <a:srgbClr val="3D405B"/>
                </a:solidFill>
                <a:latin typeface="Montserrat" pitchFamily="34" charset="0"/>
              </a:rPr>
              <a:t>Feladat: „Határhúzó”</a:t>
            </a:r>
            <a:endParaRPr lang="en-US" sz="2649" dirty="0"/>
          </a:p>
        </p:txBody>
      </p:sp>
      <p:sp>
        <p:nvSpPr>
          <p:cNvPr id="12" name="Text 9"/>
          <p:cNvSpPr/>
          <p:nvPr/>
        </p:nvSpPr>
        <p:spPr>
          <a:xfrm>
            <a:off x="642938" y="4450891"/>
            <a:ext cx="7858125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határok tisztelete kölcsönös: ha a másik nem tartja be – az jelzés</a:t>
            </a:r>
            <a:endParaRPr lang="en-US" sz="1602" dirty="0"/>
          </a:p>
        </p:txBody>
      </p:sp>
    </p:spTree>
    <p:extLst>
      <p:ext uri="{BB962C8B-B14F-4D97-AF65-F5344CB8AC3E}">
        <p14:creationId xmlns:p14="http://schemas.microsoft.com/office/powerpoint/2010/main" val="155088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7313" y="814388"/>
            <a:ext cx="6429375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862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„Soha nem késő újra szeretni”</a:t>
            </a:r>
            <a:endParaRPr lang="en-US" sz="2862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1994529"/>
            <a:ext cx="250031" cy="2428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50219" y="1965954"/>
            <a:ext cx="4791670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Rövid bemutatkozás: ki vagyok, mivel foglalkozom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3" y="2530311"/>
            <a:ext cx="250031" cy="24288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50219" y="2501736"/>
            <a:ext cx="6036469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Kérdés a közönségnek: </a:t>
            </a:r>
            <a:r>
              <a:rPr lang="en-US" sz="1499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Ki gondolta valaha, hogy ez a téma már nem rá vonatkozik?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13" y="3387561"/>
            <a:ext cx="250031" cy="24288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750219" y="3358986"/>
            <a:ext cx="5891808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előadás célja: nem receptet adni, hanem szemléletet nyitni</a:t>
            </a:r>
            <a:endParaRPr lang="en-US" sz="1595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313" y="3923342"/>
            <a:ext cx="250031" cy="24288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750219" y="3894767"/>
            <a:ext cx="6036469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Amit ma együtt bejárunk: önismeret → elvárások → ismerkedés → bizalom → szerelem</a:t>
            </a:r>
            <a:endParaRPr lang="en-US" sz="159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14563" y="571500"/>
            <a:ext cx="4714875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Digitális párkeresés (1/2)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" y="2284214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92969" y="2248495"/>
            <a:ext cx="4089797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világ megváltozott: ma már az 50+ korosztály is </a:t>
            </a:r>
            <a:r>
              <a:rPr lang="en-US" sz="1499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aktív az online térben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" y="3248620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2969" y="3212902"/>
            <a:ext cx="4089797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Hol ismerkedjünk? Specifikus társkeresők, Facebook csoportok, hobbiközösségek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406" y="1551980"/>
            <a:ext cx="30003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77951" y="428625"/>
            <a:ext cx="4788098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Digitális párkeresés (2/2)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464344" y="1616273"/>
            <a:ext cx="39433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81B2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online ismerkedés előnyei</a:t>
            </a:r>
            <a:endParaRPr lang="en-US" sz="1602" dirty="0"/>
          </a:p>
        </p:txBody>
      </p:sp>
      <p:sp>
        <p:nvSpPr>
          <p:cNvPr id="5" name="Text 2"/>
          <p:cNvSpPr/>
          <p:nvPr/>
        </p:nvSpPr>
        <p:spPr>
          <a:xfrm>
            <a:off x="464344" y="2109192"/>
            <a:ext cx="3943350" cy="260021"/>
          </a:xfrm>
          <a:prstGeom prst="rect">
            <a:avLst/>
          </a:prstGeom>
          <a:noFill/>
          <a:ln/>
        </p:spPr>
        <p:txBody>
          <a:bodyPr wrap="none" lIns="34023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Szélesebb merítés, több lehetőség</a:t>
            </a:r>
            <a:endParaRPr lang="en-US" sz="1377" dirty="0"/>
          </a:p>
        </p:txBody>
      </p:sp>
      <p:sp>
        <p:nvSpPr>
          <p:cNvPr id="6" name="Text 3"/>
          <p:cNvSpPr/>
          <p:nvPr/>
        </p:nvSpPr>
        <p:spPr>
          <a:xfrm>
            <a:off x="464344" y="2681976"/>
            <a:ext cx="3943350" cy="260021"/>
          </a:xfrm>
          <a:prstGeom prst="rect">
            <a:avLst/>
          </a:prstGeom>
          <a:noFill/>
          <a:ln/>
        </p:spPr>
        <p:txBody>
          <a:bodyPr wrap="none" lIns="34023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Kényelmes, saját tempóban végezhető</a:t>
            </a:r>
            <a:endParaRPr lang="en-US" sz="1377" dirty="0"/>
          </a:p>
        </p:txBody>
      </p:sp>
      <p:sp>
        <p:nvSpPr>
          <p:cNvPr id="7" name="Text 4"/>
          <p:cNvSpPr/>
          <p:nvPr/>
        </p:nvSpPr>
        <p:spPr>
          <a:xfrm>
            <a:off x="464344" y="3220714"/>
            <a:ext cx="3943350" cy="520043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Előzetes szűrési lehetőségek (értékek, célok)</a:t>
            </a:r>
            <a:endParaRPr lang="en-US" sz="1377" dirty="0"/>
          </a:p>
        </p:txBody>
      </p:sp>
      <p:sp>
        <p:nvSpPr>
          <p:cNvPr id="8" name="Text 5"/>
          <p:cNvSpPr/>
          <p:nvPr/>
        </p:nvSpPr>
        <p:spPr>
          <a:xfrm>
            <a:off x="464344" y="2123480"/>
            <a:ext cx="121444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159" dirty="0"/>
          </a:p>
        </p:txBody>
      </p:sp>
      <p:sp>
        <p:nvSpPr>
          <p:cNvPr id="9" name="Text 6"/>
          <p:cNvSpPr/>
          <p:nvPr/>
        </p:nvSpPr>
        <p:spPr>
          <a:xfrm>
            <a:off x="473467" y="2701983"/>
            <a:ext cx="121444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159" dirty="0"/>
          </a:p>
        </p:txBody>
      </p:sp>
      <p:sp>
        <p:nvSpPr>
          <p:cNvPr id="10" name="Text 7"/>
          <p:cNvSpPr/>
          <p:nvPr/>
        </p:nvSpPr>
        <p:spPr>
          <a:xfrm>
            <a:off x="475939" y="3220715"/>
            <a:ext cx="121444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159" dirty="0"/>
          </a:p>
        </p:txBody>
      </p:sp>
      <p:sp>
        <p:nvSpPr>
          <p:cNvPr id="11" name="Text 8"/>
          <p:cNvSpPr/>
          <p:nvPr/>
        </p:nvSpPr>
        <p:spPr>
          <a:xfrm>
            <a:off x="4736306" y="1616273"/>
            <a:ext cx="39433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online ismerkedés veszélyei</a:t>
            </a:r>
            <a:endParaRPr lang="en-US" sz="1602" dirty="0"/>
          </a:p>
        </p:txBody>
      </p:sp>
      <p:sp>
        <p:nvSpPr>
          <p:cNvPr id="12" name="Text 9"/>
          <p:cNvSpPr/>
          <p:nvPr/>
        </p:nvSpPr>
        <p:spPr>
          <a:xfrm>
            <a:off x="4736306" y="2109192"/>
            <a:ext cx="3943350" cy="520043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Hamis profilok, nem őszinte bemutatkozások</a:t>
            </a:r>
            <a:endParaRPr lang="en-US" sz="1377" dirty="0"/>
          </a:p>
        </p:txBody>
      </p:sp>
      <p:sp>
        <p:nvSpPr>
          <p:cNvPr id="13" name="Text 10"/>
          <p:cNvSpPr/>
          <p:nvPr/>
        </p:nvSpPr>
        <p:spPr>
          <a:xfrm>
            <a:off x="4736306" y="2659245"/>
            <a:ext cx="3943350" cy="260021"/>
          </a:xfrm>
          <a:prstGeom prst="rect">
            <a:avLst/>
          </a:prstGeom>
          <a:noFill/>
          <a:ln/>
        </p:spPr>
        <p:txBody>
          <a:bodyPr wrap="none" lIns="34023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Korai idealizálás, csalódás a valóságban</a:t>
            </a:r>
            <a:endParaRPr lang="en-US" sz="1377" dirty="0"/>
          </a:p>
        </p:txBody>
      </p:sp>
      <p:sp>
        <p:nvSpPr>
          <p:cNvPr id="14" name="Text 11"/>
          <p:cNvSpPr/>
          <p:nvPr/>
        </p:nvSpPr>
        <p:spPr>
          <a:xfrm>
            <a:off x="4736306" y="3246444"/>
            <a:ext cx="3943350" cy="260021"/>
          </a:xfrm>
          <a:prstGeom prst="rect">
            <a:avLst/>
          </a:prstGeom>
          <a:noFill/>
          <a:ln/>
        </p:spPr>
        <p:txBody>
          <a:bodyPr wrap="none" lIns="34023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„végtelen választék” illúziója</a:t>
            </a:r>
            <a:endParaRPr lang="en-US" sz="1377" dirty="0"/>
          </a:p>
        </p:txBody>
      </p:sp>
      <p:sp>
        <p:nvSpPr>
          <p:cNvPr id="15" name="Text 12"/>
          <p:cNvSpPr/>
          <p:nvPr/>
        </p:nvSpPr>
        <p:spPr>
          <a:xfrm>
            <a:off x="4736306" y="2123480"/>
            <a:ext cx="121444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159" dirty="0"/>
          </a:p>
        </p:txBody>
      </p:sp>
      <p:sp>
        <p:nvSpPr>
          <p:cNvPr id="16" name="Text 13"/>
          <p:cNvSpPr/>
          <p:nvPr/>
        </p:nvSpPr>
        <p:spPr>
          <a:xfrm>
            <a:off x="4736306" y="2681976"/>
            <a:ext cx="121444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159" dirty="0"/>
          </a:p>
        </p:txBody>
      </p:sp>
      <p:sp>
        <p:nvSpPr>
          <p:cNvPr id="17" name="Text 14"/>
          <p:cNvSpPr/>
          <p:nvPr/>
        </p:nvSpPr>
        <p:spPr>
          <a:xfrm>
            <a:off x="4736306" y="3260731"/>
            <a:ext cx="121444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159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28713" y="642938"/>
            <a:ext cx="6886575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első benyomás a digitális térben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1000125" y="1623417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Legyen valódi – ne a 10 évvel ezelőtti én</a:t>
            </a:r>
            <a:endParaRPr lang="en-US" sz="1595" dirty="0"/>
          </a:p>
        </p:txBody>
      </p:sp>
      <p:sp>
        <p:nvSpPr>
          <p:cNvPr id="5" name="Text 2"/>
          <p:cNvSpPr/>
          <p:nvPr/>
        </p:nvSpPr>
        <p:spPr>
          <a:xfrm>
            <a:off x="1000125" y="2102048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Írjuk le, mi tesz minket egyedivé – ne csak a hobbik listáját</a:t>
            </a:r>
            <a:endParaRPr lang="en-US" sz="1595" dirty="0"/>
          </a:p>
        </p:txBody>
      </p:sp>
      <p:sp>
        <p:nvSpPr>
          <p:cNvPr id="6" name="Text 3"/>
          <p:cNvSpPr/>
          <p:nvPr/>
        </p:nvSpPr>
        <p:spPr>
          <a:xfrm>
            <a:off x="1000125" y="2580680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Kerüljük a negatív megfogalmazásokat: „nem keresek olyat, aki…”</a:t>
            </a:r>
            <a:endParaRPr lang="en-US" sz="1595" dirty="0"/>
          </a:p>
        </p:txBody>
      </p:sp>
      <p:sp>
        <p:nvSpPr>
          <p:cNvPr id="7" name="Text 4"/>
          <p:cNvSpPr/>
          <p:nvPr/>
        </p:nvSpPr>
        <p:spPr>
          <a:xfrm>
            <a:off x="1000125" y="3059311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Emeljük ki az értékeinket, nem az elvárásainkat</a:t>
            </a:r>
            <a:endParaRPr lang="en-US" sz="1595" dirty="0"/>
          </a:p>
        </p:txBody>
      </p:sp>
      <p:sp>
        <p:nvSpPr>
          <p:cNvPr id="8" name="Shape 5"/>
          <p:cNvSpPr/>
          <p:nvPr/>
        </p:nvSpPr>
        <p:spPr>
          <a:xfrm>
            <a:off x="1000125" y="3645098"/>
            <a:ext cx="7143750" cy="689372"/>
          </a:xfrm>
          <a:prstGeom prst="rect">
            <a:avLst/>
          </a:prstGeom>
          <a:solidFill>
            <a:srgbClr val="E07A5F">
              <a:alpha val="1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1000125" y="3645098"/>
            <a:ext cx="7143750" cy="14288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0" name="Shape 7"/>
          <p:cNvSpPr/>
          <p:nvPr/>
        </p:nvSpPr>
        <p:spPr>
          <a:xfrm>
            <a:off x="1000125" y="4320183"/>
            <a:ext cx="7143750" cy="14288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1" name="Text 8"/>
          <p:cNvSpPr/>
          <p:nvPr/>
        </p:nvSpPr>
        <p:spPr>
          <a:xfrm>
            <a:off x="1107281" y="1637705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2" name="Text 9"/>
          <p:cNvSpPr/>
          <p:nvPr/>
        </p:nvSpPr>
        <p:spPr>
          <a:xfrm>
            <a:off x="1107281" y="2116336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3" name="Text 10"/>
          <p:cNvSpPr/>
          <p:nvPr/>
        </p:nvSpPr>
        <p:spPr>
          <a:xfrm>
            <a:off x="1107281" y="2594967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4" name="Text 11"/>
          <p:cNvSpPr/>
          <p:nvPr/>
        </p:nvSpPr>
        <p:spPr>
          <a:xfrm>
            <a:off x="1107281" y="3073598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5" name="Text 12"/>
          <p:cNvSpPr/>
          <p:nvPr/>
        </p:nvSpPr>
        <p:spPr>
          <a:xfrm>
            <a:off x="1285875" y="3823692"/>
            <a:ext cx="6572250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Humor és melegség: vonzóbbak, mint az életrajz</a:t>
            </a:r>
            <a:endParaRPr lang="en-US" sz="1602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91295" y="642938"/>
            <a:ext cx="5561409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Találkozás – elvárások nélkül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1000125" y="1623417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Cél: megismerni egy embert, nem „megtalálni a párunk”</a:t>
            </a:r>
            <a:endParaRPr lang="en-US" sz="1595" dirty="0"/>
          </a:p>
        </p:txBody>
      </p:sp>
      <p:sp>
        <p:nvSpPr>
          <p:cNvPr id="5" name="Text 2"/>
          <p:cNvSpPr/>
          <p:nvPr/>
        </p:nvSpPr>
        <p:spPr>
          <a:xfrm>
            <a:off x="1000125" y="2275779"/>
            <a:ext cx="7143750" cy="283154"/>
          </a:xfrm>
          <a:prstGeom prst="rect">
            <a:avLst/>
          </a:prstGeom>
          <a:noFill/>
          <a:ln/>
        </p:spPr>
        <p:txBody>
          <a:bodyPr wrap="squar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hu-HU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Ítélkezés helyett kíváncsiság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: adjunk esélyt a másiknak (és magunknak)</a:t>
            </a:r>
            <a:endParaRPr lang="en-US" sz="1595" dirty="0"/>
          </a:p>
        </p:txBody>
      </p:sp>
      <p:sp>
        <p:nvSpPr>
          <p:cNvPr id="6" name="Text 3"/>
          <p:cNvSpPr/>
          <p:nvPr/>
        </p:nvSpPr>
        <p:spPr>
          <a:xfrm>
            <a:off x="1000125" y="2880717"/>
            <a:ext cx="7143750" cy="600075"/>
          </a:xfrm>
          <a:prstGeom prst="rect">
            <a:avLst/>
          </a:prstGeom>
          <a:noFill/>
          <a:ln/>
        </p:spPr>
        <p:txBody>
          <a:bodyPr wrap="squar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Figyeljük a jelzéseket: hogyan beszél az exéről, hogyan bánik a pincérrel</a:t>
            </a:r>
            <a:endParaRPr lang="en-US" sz="1595" dirty="0"/>
          </a:p>
        </p:txBody>
      </p:sp>
      <p:sp>
        <p:nvSpPr>
          <p:cNvPr id="7" name="Text 4"/>
          <p:cNvSpPr/>
          <p:nvPr/>
        </p:nvSpPr>
        <p:spPr>
          <a:xfrm>
            <a:off x="1000124" y="3525000"/>
            <a:ext cx="6227410" cy="283154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Legy</a:t>
            </a:r>
            <a:r>
              <a:rPr lang="hu-HU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ünk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természetes</a:t>
            </a:r>
            <a:r>
              <a:rPr lang="hu-HU" sz="1595" dirty="0" err="1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ek</a:t>
            </a: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– nem kell tökéletes benyomást kelteni</a:t>
            </a:r>
            <a:endParaRPr lang="en-US" sz="1595" dirty="0"/>
          </a:p>
        </p:txBody>
      </p:sp>
      <p:sp>
        <p:nvSpPr>
          <p:cNvPr id="8" name="Shape 5"/>
          <p:cNvSpPr/>
          <p:nvPr/>
        </p:nvSpPr>
        <p:spPr>
          <a:xfrm>
            <a:off x="1000125" y="4245173"/>
            <a:ext cx="7143750" cy="689372"/>
          </a:xfrm>
          <a:prstGeom prst="rect">
            <a:avLst/>
          </a:prstGeom>
          <a:solidFill>
            <a:srgbClr val="E07A5F">
              <a:alpha val="1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1000125" y="4245173"/>
            <a:ext cx="7143750" cy="14288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0" name="Shape 7"/>
          <p:cNvSpPr/>
          <p:nvPr/>
        </p:nvSpPr>
        <p:spPr>
          <a:xfrm>
            <a:off x="1000125" y="4920258"/>
            <a:ext cx="7143750" cy="14288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1" name="Text 8"/>
          <p:cNvSpPr/>
          <p:nvPr/>
        </p:nvSpPr>
        <p:spPr>
          <a:xfrm>
            <a:off x="1107281" y="1637705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2" name="Text 9"/>
          <p:cNvSpPr/>
          <p:nvPr/>
        </p:nvSpPr>
        <p:spPr>
          <a:xfrm>
            <a:off x="1107281" y="2290325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3" name="Text 10"/>
          <p:cNvSpPr/>
          <p:nvPr/>
        </p:nvSpPr>
        <p:spPr>
          <a:xfrm>
            <a:off x="1107281" y="2895005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4" name="Text 11"/>
          <p:cNvSpPr/>
          <p:nvPr/>
        </p:nvSpPr>
        <p:spPr>
          <a:xfrm>
            <a:off x="1107281" y="3546872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5" name="Text 12"/>
          <p:cNvSpPr/>
          <p:nvPr/>
        </p:nvSpPr>
        <p:spPr>
          <a:xfrm>
            <a:off x="1599232" y="4423767"/>
            <a:ext cx="5945538" cy="2641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 nem volt „szikra”: ez sem kudarc – csak </a:t>
            </a:r>
            <a:r>
              <a:rPr lang="en-US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nem</a:t>
            </a: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illett</a:t>
            </a:r>
            <a:r>
              <a:rPr lang="hu-HU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ünk</a:t>
            </a: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össze</a:t>
            </a:r>
            <a:endParaRPr lang="en-US" sz="1602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10085" y="428625"/>
            <a:ext cx="4923830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Megbízni valakiben – újra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" y="1266230"/>
            <a:ext cx="214313" cy="2000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5813" y="1230511"/>
            <a:ext cx="4196953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Miért nehéz? Korábbi sebek, csalódások, árulások</a:t>
            </a:r>
            <a:endParaRPr lang="en-US" sz="1486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" y="1969164"/>
            <a:ext cx="225028" cy="20002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96528" y="1933445"/>
            <a:ext cx="4114800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bizalom nem adható – épül, lépésről lépésre</a:t>
            </a:r>
            <a:endParaRPr lang="en-US" sz="1486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4" y="2392068"/>
            <a:ext cx="250031" cy="20002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821531" y="2356349"/>
            <a:ext cx="3627239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Kis lépések: mit osztok meg, mikor, kivel</a:t>
            </a:r>
            <a:endParaRPr lang="en-US" sz="1486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4" y="2814972"/>
            <a:ext cx="214313" cy="20002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85813" y="2779254"/>
            <a:ext cx="4196953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bizalom jelei: következetesség, megbízhatóság, nyíltság</a:t>
            </a:r>
            <a:endParaRPr lang="en-US" sz="1486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4" y="3517906"/>
            <a:ext cx="250031" cy="20002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821531" y="3482187"/>
            <a:ext cx="3930848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Különbség: naiv bizalom vs. tudatos bizalom</a:t>
            </a:r>
            <a:endParaRPr lang="en-US" sz="1486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844" y="1246194"/>
            <a:ext cx="2857500" cy="2500313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464344" y="4133692"/>
            <a:ext cx="8215313" cy="6400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704" i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„A bizalom nem azt jelenti, hogy a másik soha nem hibázik. Azt jelenti, hogy tudom: ha hibázik, megbeszélhetjük.”</a:t>
            </a:r>
            <a:endParaRPr lang="en-US" sz="1704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228" y="428625"/>
            <a:ext cx="7779544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mondunk – és amit nem mondunk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642938" y="1351955"/>
            <a:ext cx="3771900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81B2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érett kommunikáció jellemzői</a:t>
            </a:r>
            <a:endParaRPr lang="en-US" sz="1499" dirty="0"/>
          </a:p>
        </p:txBody>
      </p:sp>
      <p:sp>
        <p:nvSpPr>
          <p:cNvPr id="5" name="Text 2"/>
          <p:cNvSpPr/>
          <p:nvPr/>
        </p:nvSpPr>
        <p:spPr>
          <a:xfrm>
            <a:off x="642938" y="1719858"/>
            <a:ext cx="3771900" cy="260021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Én-üzenetek használata</a:t>
            </a:r>
            <a:endParaRPr lang="en-US" sz="1377" dirty="0"/>
          </a:p>
        </p:txBody>
      </p:sp>
      <p:sp>
        <p:nvSpPr>
          <p:cNvPr id="6" name="Text 3"/>
          <p:cNvSpPr/>
          <p:nvPr/>
        </p:nvSpPr>
        <p:spPr>
          <a:xfrm>
            <a:off x="642938" y="2087035"/>
            <a:ext cx="3771900" cy="260021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Aktív hallgatás</a:t>
            </a:r>
            <a:endParaRPr lang="en-US" sz="1377" dirty="0"/>
          </a:p>
        </p:txBody>
      </p:sp>
      <p:sp>
        <p:nvSpPr>
          <p:cNvPr id="7" name="Text 4"/>
          <p:cNvSpPr/>
          <p:nvPr/>
        </p:nvSpPr>
        <p:spPr>
          <a:xfrm>
            <a:off x="642938" y="2454213"/>
            <a:ext cx="3771900" cy="260021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Folyamatos visszajelzés</a:t>
            </a:r>
            <a:endParaRPr lang="en-US" sz="1377" dirty="0"/>
          </a:p>
        </p:txBody>
      </p:sp>
      <p:sp>
        <p:nvSpPr>
          <p:cNvPr id="8" name="Text 5"/>
          <p:cNvSpPr/>
          <p:nvPr/>
        </p:nvSpPr>
        <p:spPr>
          <a:xfrm>
            <a:off x="642938" y="1734145"/>
            <a:ext cx="87511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834" dirty="0"/>
          </a:p>
        </p:txBody>
      </p:sp>
      <p:sp>
        <p:nvSpPr>
          <p:cNvPr id="9" name="Text 6"/>
          <p:cNvSpPr/>
          <p:nvPr/>
        </p:nvSpPr>
        <p:spPr>
          <a:xfrm>
            <a:off x="642938" y="2101323"/>
            <a:ext cx="87511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642938" y="2468500"/>
            <a:ext cx="87511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834" dirty="0"/>
          </a:p>
        </p:txBody>
      </p:sp>
      <p:sp>
        <p:nvSpPr>
          <p:cNvPr id="11" name="Text 8"/>
          <p:cNvSpPr/>
          <p:nvPr/>
        </p:nvSpPr>
        <p:spPr>
          <a:xfrm>
            <a:off x="4729163" y="1351955"/>
            <a:ext cx="3771900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kerüljünk</a:t>
            </a:r>
            <a:endParaRPr lang="en-US" sz="1499" dirty="0"/>
          </a:p>
        </p:txBody>
      </p:sp>
      <p:sp>
        <p:nvSpPr>
          <p:cNvPr id="12" name="Text 9"/>
          <p:cNvSpPr/>
          <p:nvPr/>
        </p:nvSpPr>
        <p:spPr>
          <a:xfrm>
            <a:off x="4729163" y="1719858"/>
            <a:ext cx="3771900" cy="260021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Vádaskodás és hibáztatás</a:t>
            </a:r>
            <a:endParaRPr lang="en-US" sz="1377" dirty="0"/>
          </a:p>
        </p:txBody>
      </p:sp>
      <p:sp>
        <p:nvSpPr>
          <p:cNvPr id="13" name="Text 10"/>
          <p:cNvSpPr/>
          <p:nvPr/>
        </p:nvSpPr>
        <p:spPr>
          <a:xfrm>
            <a:off x="4729163" y="2087035"/>
            <a:ext cx="3771900" cy="260021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Hallgatás büntetésként</a:t>
            </a:r>
            <a:endParaRPr lang="en-US" sz="1377" dirty="0"/>
          </a:p>
        </p:txBody>
      </p:sp>
      <p:sp>
        <p:nvSpPr>
          <p:cNvPr id="14" name="Text 11"/>
          <p:cNvSpPr/>
          <p:nvPr/>
        </p:nvSpPr>
        <p:spPr>
          <a:xfrm>
            <a:off x="4729163" y="2454213"/>
            <a:ext cx="3771900" cy="260021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Általánosítás („te mindig…”)</a:t>
            </a:r>
            <a:endParaRPr lang="en-US" sz="1377" dirty="0"/>
          </a:p>
        </p:txBody>
      </p:sp>
      <p:sp>
        <p:nvSpPr>
          <p:cNvPr id="15" name="Shape 12"/>
          <p:cNvSpPr/>
          <p:nvPr/>
        </p:nvSpPr>
        <p:spPr>
          <a:xfrm>
            <a:off x="642938" y="2928547"/>
            <a:ext cx="7858125" cy="1554463"/>
          </a:xfrm>
          <a:prstGeom prst="rect">
            <a:avLst/>
          </a:prstGeom>
          <a:solidFill>
            <a:srgbClr val="3D405B">
              <a:alpha val="5000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642938" y="2928547"/>
            <a:ext cx="28575" cy="1554463"/>
          </a:xfrm>
          <a:prstGeom prst="rect">
            <a:avLst/>
          </a:prstGeom>
          <a:solidFill>
            <a:srgbClr val="3D405B"/>
          </a:solidFill>
          <a:ln/>
        </p:spPr>
      </p:sp>
      <p:sp>
        <p:nvSpPr>
          <p:cNvPr id="17" name="Text 14"/>
          <p:cNvSpPr/>
          <p:nvPr/>
        </p:nvSpPr>
        <p:spPr>
          <a:xfrm>
            <a:off x="4729163" y="1734145"/>
            <a:ext cx="87511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834" dirty="0"/>
          </a:p>
        </p:txBody>
      </p:sp>
      <p:sp>
        <p:nvSpPr>
          <p:cNvPr id="18" name="Text 15"/>
          <p:cNvSpPr/>
          <p:nvPr/>
        </p:nvSpPr>
        <p:spPr>
          <a:xfrm>
            <a:off x="4729163" y="2101323"/>
            <a:ext cx="87511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834" dirty="0"/>
          </a:p>
        </p:txBody>
      </p:sp>
      <p:sp>
        <p:nvSpPr>
          <p:cNvPr id="19" name="Text 16"/>
          <p:cNvSpPr/>
          <p:nvPr/>
        </p:nvSpPr>
        <p:spPr>
          <a:xfrm>
            <a:off x="4729163" y="2468500"/>
            <a:ext cx="87511" cy="1599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834" dirty="0"/>
          </a:p>
        </p:txBody>
      </p:sp>
      <p:sp>
        <p:nvSpPr>
          <p:cNvPr id="20" name="Text 17"/>
          <p:cNvSpPr/>
          <p:nvPr/>
        </p:nvSpPr>
        <p:spPr>
          <a:xfrm>
            <a:off x="857250" y="3071422"/>
            <a:ext cx="7429500" cy="280029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Nehéz témák felvállalása:</a:t>
            </a: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múlt, egészség, pénz, gyerekek</a:t>
            </a:r>
            <a:endParaRPr lang="en-US" sz="1397" dirty="0"/>
          </a:p>
        </p:txBody>
      </p:sp>
      <p:sp>
        <p:nvSpPr>
          <p:cNvPr id="21" name="Text 18"/>
          <p:cNvSpPr/>
          <p:nvPr/>
        </p:nvSpPr>
        <p:spPr>
          <a:xfrm>
            <a:off x="857250" y="3530045"/>
            <a:ext cx="7429500" cy="280029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Konfliktus ≠ veszély:</a:t>
            </a: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a nézeteltérés a kapcsolat mélyítésének lehetősége</a:t>
            </a:r>
            <a:endParaRPr lang="en-US" sz="1397" dirty="0"/>
          </a:p>
        </p:txBody>
      </p:sp>
      <p:sp>
        <p:nvSpPr>
          <p:cNvPr id="22" name="Text 19"/>
          <p:cNvSpPr/>
          <p:nvPr/>
        </p:nvSpPr>
        <p:spPr>
          <a:xfrm>
            <a:off x="857250" y="3988668"/>
            <a:ext cx="7429500" cy="280029"/>
          </a:xfrm>
          <a:prstGeom prst="rect">
            <a:avLst/>
          </a:prstGeom>
          <a:noFill/>
          <a:ln/>
        </p:spPr>
        <p:txBody>
          <a:bodyPr wrap="none" lIns="255143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Kérdezzük meg:</a:t>
            </a: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„Mit értesz ezen?” – ne feltételezzük</a:t>
            </a:r>
            <a:endParaRPr lang="en-US" sz="1397" dirty="0"/>
          </a:p>
        </p:txBody>
      </p:sp>
      <p:sp>
        <p:nvSpPr>
          <p:cNvPr id="23" name="Text 20"/>
          <p:cNvSpPr/>
          <p:nvPr/>
        </p:nvSpPr>
        <p:spPr>
          <a:xfrm>
            <a:off x="892969" y="3049991"/>
            <a:ext cx="9465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•</a:t>
            </a:r>
            <a:endParaRPr lang="en-US" sz="1595" dirty="0"/>
          </a:p>
        </p:txBody>
      </p:sp>
      <p:sp>
        <p:nvSpPr>
          <p:cNvPr id="24" name="Text 21"/>
          <p:cNvSpPr/>
          <p:nvPr/>
        </p:nvSpPr>
        <p:spPr>
          <a:xfrm>
            <a:off x="892969" y="3508614"/>
            <a:ext cx="9465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•</a:t>
            </a:r>
            <a:endParaRPr lang="en-US" sz="1595" dirty="0"/>
          </a:p>
        </p:txBody>
      </p:sp>
      <p:sp>
        <p:nvSpPr>
          <p:cNvPr id="25" name="Text 22"/>
          <p:cNvSpPr/>
          <p:nvPr/>
        </p:nvSpPr>
        <p:spPr>
          <a:xfrm>
            <a:off x="892969" y="3967237"/>
            <a:ext cx="9465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•</a:t>
            </a:r>
            <a:endParaRPr lang="en-US" sz="159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0772" y="428625"/>
            <a:ext cx="8222456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Tabu helyett: nyílt, természetes párbeszéd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" y="1268378"/>
            <a:ext cx="267891" cy="2143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9391" y="1232660"/>
            <a:ext cx="3914775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szexualitás nem ér véget 50-nel – átalakul</a:t>
            </a:r>
            <a:endParaRPr lang="en-US" sz="1486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" y="1727002"/>
            <a:ext cx="214313" cy="2143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85813" y="1691283"/>
            <a:ext cx="4196953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Változások: testi változások, tempó, igények átalakulása</a:t>
            </a:r>
            <a:endParaRPr lang="en-US" sz="1486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4" y="2465654"/>
            <a:ext cx="214313" cy="2143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85813" y="2429935"/>
            <a:ext cx="4196953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intimitás több mint szex: érintés, közelség, biztonság</a:t>
            </a:r>
            <a:endParaRPr lang="en-US" sz="1486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4" y="3204307"/>
            <a:ext cx="214313" cy="21431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85813" y="3168588"/>
            <a:ext cx="4196953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Kommunikáció az igényekről: mit szeretek, mi esik jól, mi nem</a:t>
            </a:r>
            <a:endParaRPr lang="en-US" sz="1486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844" y="1230511"/>
            <a:ext cx="2857500" cy="2500313"/>
          </a:xfrm>
          <a:prstGeom prst="rect">
            <a:avLst/>
          </a:prstGeom>
        </p:spPr>
      </p:pic>
      <p:sp>
        <p:nvSpPr>
          <p:cNvPr id="13" name="Shape 5"/>
          <p:cNvSpPr/>
          <p:nvPr/>
        </p:nvSpPr>
        <p:spPr>
          <a:xfrm>
            <a:off x="464344" y="3945136"/>
            <a:ext cx="8215313" cy="885825"/>
          </a:xfrm>
          <a:prstGeom prst="rect">
            <a:avLst/>
          </a:prstGeom>
          <a:solidFill>
            <a:srgbClr val="E07A5F">
              <a:alpha val="10000"/>
            </a:srgbClr>
          </a:solidFill>
          <a:ln/>
        </p:spPr>
      </p:sp>
      <p:sp>
        <p:nvSpPr>
          <p:cNvPr id="14" name="Shape 6"/>
          <p:cNvSpPr/>
          <p:nvPr/>
        </p:nvSpPr>
        <p:spPr>
          <a:xfrm>
            <a:off x="464344" y="3945136"/>
            <a:ext cx="8215313" cy="14288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5" name="Shape 7"/>
          <p:cNvSpPr/>
          <p:nvPr/>
        </p:nvSpPr>
        <p:spPr>
          <a:xfrm>
            <a:off x="464344" y="4816673"/>
            <a:ext cx="8215313" cy="14288"/>
          </a:xfrm>
          <a:prstGeom prst="rect">
            <a:avLst/>
          </a:prstGeom>
          <a:solidFill>
            <a:srgbClr val="E07A5F"/>
          </a:solidFill>
          <a:ln/>
        </p:spPr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419" y="4132659"/>
            <a:ext cx="187523" cy="214313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323380" y="4088011"/>
            <a:ext cx="6756202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orvosi háttér: ha szükséges, kérjünk segítséget – ez bátorság, nem</a:t>
            </a:r>
            <a:endParaRPr lang="en-US" sz="1499" dirty="0"/>
          </a:p>
        </p:txBody>
      </p:sp>
      <p:sp>
        <p:nvSpPr>
          <p:cNvPr id="18" name="Text 9"/>
          <p:cNvSpPr/>
          <p:nvPr/>
        </p:nvSpPr>
        <p:spPr>
          <a:xfrm>
            <a:off x="4188916" y="4373761"/>
            <a:ext cx="76616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szégyen</a:t>
            </a:r>
            <a:endParaRPr lang="en-US" sz="1499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5103" y="642938"/>
            <a:ext cx="7493794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Minden ember egy rendszer része (1/2)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1" y="1730573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50156" y="1694855"/>
            <a:ext cx="3652242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50 fölött senki sem üres lappal érkezik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1" y="2373511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50156" y="2337792"/>
            <a:ext cx="5938242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Gyerekek, unokák: az elsődleges kötelékek tiszteletben tartása</a:t>
            </a:r>
            <a:endParaRPr lang="en-US" sz="159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34"/>
            <a:ext cx="9144000" cy="517564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1531" y="642938"/>
            <a:ext cx="7500938" cy="9036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Minden ember egy rendszer része (2/2)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821531" y="2146697"/>
            <a:ext cx="7500938" cy="600075"/>
          </a:xfrm>
          <a:prstGeom prst="rect">
            <a:avLst/>
          </a:prstGeom>
          <a:noFill/>
          <a:ln/>
        </p:spPr>
        <p:txBody>
          <a:bodyPr wrap="square" lIns="51028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unokák: a kapcsolat természetes részei – de nem a párkapcsolat helyettesítői</a:t>
            </a:r>
            <a:endParaRPr lang="en-US" sz="1595" dirty="0"/>
          </a:p>
        </p:txBody>
      </p:sp>
      <p:sp>
        <p:nvSpPr>
          <p:cNvPr id="5" name="Text 2"/>
          <p:cNvSpPr/>
          <p:nvPr/>
        </p:nvSpPr>
        <p:spPr>
          <a:xfrm>
            <a:off x="821531" y="3068241"/>
            <a:ext cx="7500938" cy="600075"/>
          </a:xfrm>
          <a:prstGeom prst="rect">
            <a:avLst/>
          </a:prstGeom>
          <a:noFill/>
          <a:ln/>
        </p:spPr>
        <p:txBody>
          <a:bodyPr wrap="square" lIns="51028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ex jelenléte: közös gyerekek esetén elkerülhetetlen – hogyan kezeljük egészségesen?</a:t>
            </a:r>
            <a:endParaRPr lang="en-US" sz="1595" dirty="0"/>
          </a:p>
        </p:txBody>
      </p:sp>
      <p:sp>
        <p:nvSpPr>
          <p:cNvPr id="6" name="Shape 3"/>
          <p:cNvSpPr/>
          <p:nvPr/>
        </p:nvSpPr>
        <p:spPr>
          <a:xfrm>
            <a:off x="821531" y="4096941"/>
            <a:ext cx="7500938" cy="917973"/>
          </a:xfrm>
          <a:prstGeom prst="rect">
            <a:avLst/>
          </a:prstGeom>
          <a:solidFill>
            <a:srgbClr val="E07A5F">
              <a:alpha val="1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821531" y="4096941"/>
            <a:ext cx="7500938" cy="21431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8" name="Shape 5"/>
          <p:cNvSpPr/>
          <p:nvPr/>
        </p:nvSpPr>
        <p:spPr>
          <a:xfrm>
            <a:off x="821531" y="5014914"/>
            <a:ext cx="7500938" cy="21431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9" name="Text 6"/>
          <p:cNvSpPr/>
          <p:nvPr/>
        </p:nvSpPr>
        <p:spPr>
          <a:xfrm>
            <a:off x="928688" y="2160984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0" name="Text 7"/>
          <p:cNvSpPr/>
          <p:nvPr/>
        </p:nvSpPr>
        <p:spPr>
          <a:xfrm>
            <a:off x="928688" y="3082528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1" name="Text 8"/>
          <p:cNvSpPr/>
          <p:nvPr/>
        </p:nvSpPr>
        <p:spPr>
          <a:xfrm>
            <a:off x="1107281" y="4311253"/>
            <a:ext cx="6929438" cy="264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</a:t>
            </a:r>
            <a:r>
              <a:rPr lang="en-US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új</a:t>
            </a: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pár</a:t>
            </a:r>
            <a:r>
              <a:rPr lang="hu-HU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nak</a:t>
            </a: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„csomagja” is van: empátia és kíváncsiság </a:t>
            </a:r>
            <a:r>
              <a:rPr lang="en-US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helyett</a:t>
            </a: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1602" b="1" dirty="0" err="1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ítélkezés</a:t>
            </a:r>
            <a:r>
              <a:rPr lang="hu-HU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endParaRPr lang="en-US" sz="1602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E9FC8C7-C8A7-E109-F2F4-534FA5433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719" y="4195211"/>
            <a:ext cx="467201" cy="4672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0125" y="642938"/>
            <a:ext cx="7143750" cy="9036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</a:t>
            </a:r>
            <a:r>
              <a:rPr lang="en-US" sz="2649" b="1" dirty="0" err="1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pszichológus</a:t>
            </a:r>
            <a:endParaRPr lang="hu-HU" sz="2649" b="1" dirty="0">
              <a:solidFill>
                <a:srgbClr val="3D405B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 err="1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nem</a:t>
            </a: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csak válságban segít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1000125" y="2075259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 ugyanabba a mintába esünk újra és újra</a:t>
            </a:r>
            <a:endParaRPr lang="en-US" sz="1595" dirty="0"/>
          </a:p>
        </p:txBody>
      </p:sp>
      <p:sp>
        <p:nvSpPr>
          <p:cNvPr id="5" name="Text 2"/>
          <p:cNvSpPr/>
          <p:nvPr/>
        </p:nvSpPr>
        <p:spPr>
          <a:xfrm>
            <a:off x="1000125" y="2553891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 a félelem megakadályoz az ismerkedésben</a:t>
            </a:r>
            <a:endParaRPr lang="en-US" sz="1595" dirty="0"/>
          </a:p>
        </p:txBody>
      </p:sp>
      <p:sp>
        <p:nvSpPr>
          <p:cNvPr id="6" name="Text 3"/>
          <p:cNvSpPr/>
          <p:nvPr/>
        </p:nvSpPr>
        <p:spPr>
          <a:xfrm>
            <a:off x="1000125" y="3032522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 a gyász (válás, özvegység) még feldolgozatlan</a:t>
            </a:r>
            <a:endParaRPr lang="en-US" sz="1595" dirty="0"/>
          </a:p>
        </p:txBody>
      </p:sp>
      <p:sp>
        <p:nvSpPr>
          <p:cNvPr id="7" name="Text 4"/>
          <p:cNvSpPr/>
          <p:nvPr/>
        </p:nvSpPr>
        <p:spPr>
          <a:xfrm>
            <a:off x="1000125" y="3511153"/>
            <a:ext cx="7143750" cy="300038"/>
          </a:xfrm>
          <a:prstGeom prst="rect">
            <a:avLst/>
          </a:prstGeom>
          <a:noFill/>
          <a:ln/>
        </p:spPr>
        <p:txBody>
          <a:bodyPr wrap="none" lIns="425196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 nem tudjuk, mit akarunk valójában</a:t>
            </a:r>
            <a:endParaRPr lang="en-US" sz="1595" dirty="0"/>
          </a:p>
        </p:txBody>
      </p:sp>
      <p:sp>
        <p:nvSpPr>
          <p:cNvPr id="8" name="Shape 5"/>
          <p:cNvSpPr/>
          <p:nvPr/>
        </p:nvSpPr>
        <p:spPr>
          <a:xfrm>
            <a:off x="1000125" y="4096941"/>
            <a:ext cx="7143750" cy="992981"/>
          </a:xfrm>
          <a:prstGeom prst="rect">
            <a:avLst/>
          </a:prstGeom>
          <a:solidFill>
            <a:srgbClr val="E07A5F">
              <a:alpha val="1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1000125" y="4096941"/>
            <a:ext cx="7143750" cy="14288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0" name="Shape 7"/>
          <p:cNvSpPr/>
          <p:nvPr/>
        </p:nvSpPr>
        <p:spPr>
          <a:xfrm>
            <a:off x="1000125" y="5075634"/>
            <a:ext cx="7143750" cy="14288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11" name="Text 8"/>
          <p:cNvSpPr/>
          <p:nvPr/>
        </p:nvSpPr>
        <p:spPr>
          <a:xfrm>
            <a:off x="1107281" y="2089547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2" name="Text 9"/>
          <p:cNvSpPr/>
          <p:nvPr/>
        </p:nvSpPr>
        <p:spPr>
          <a:xfrm>
            <a:off x="1107281" y="2568178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3" name="Text 10"/>
          <p:cNvSpPr/>
          <p:nvPr/>
        </p:nvSpPr>
        <p:spPr>
          <a:xfrm>
            <a:off x="1107281" y="3046809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4" name="Text 11"/>
          <p:cNvSpPr/>
          <p:nvPr/>
        </p:nvSpPr>
        <p:spPr>
          <a:xfrm>
            <a:off x="1107281" y="3525441"/>
            <a:ext cx="142875" cy="2599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◆</a:t>
            </a:r>
            <a:endParaRPr lang="en-US" sz="1377" dirty="0"/>
          </a:p>
        </p:txBody>
      </p:sp>
      <p:sp>
        <p:nvSpPr>
          <p:cNvPr id="15" name="Text 12"/>
          <p:cNvSpPr/>
          <p:nvPr/>
        </p:nvSpPr>
        <p:spPr>
          <a:xfrm>
            <a:off x="1285875" y="4275534"/>
            <a:ext cx="6572250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Egyéni terápia, párterápia, csoportos önismereti munka – mind lehetőség</a:t>
            </a:r>
            <a:endParaRPr lang="en-US" sz="160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93056" y="571500"/>
            <a:ext cx="5957888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élet második felvonása (1/2)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" y="2194917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92969" y="2159198"/>
            <a:ext cx="4089797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Több élettapasztalat, több önismeret → </a:t>
            </a:r>
            <a:r>
              <a:rPr lang="en-US" sz="1499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erőforrás, nem teher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" y="3080742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2969" y="3045023"/>
            <a:ext cx="4089797" cy="9001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Más prioritások: biztonság, mélység, kölcsönösség fontosabb, mint a külső vonzerő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406" y="1551980"/>
            <a:ext cx="30003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59954" y="428625"/>
            <a:ext cx="7024092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magunkkal vihetünk haza (1/2)</a:t>
            </a:r>
            <a:endParaRPr lang="en-US" sz="2649" dirty="0"/>
          </a:p>
        </p:txBody>
      </p:sp>
      <p:sp>
        <p:nvSpPr>
          <p:cNvPr id="4" name="Shape 1"/>
          <p:cNvSpPr/>
          <p:nvPr/>
        </p:nvSpPr>
        <p:spPr>
          <a:xfrm>
            <a:off x="464344" y="1337667"/>
            <a:ext cx="4000500" cy="115583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464344" y="1337667"/>
            <a:ext cx="42863" cy="1155836"/>
          </a:xfrm>
          <a:prstGeom prst="rect">
            <a:avLst/>
          </a:prstGeom>
          <a:solidFill>
            <a:srgbClr val="E07A5F"/>
          </a:solidFill>
          <a:ln/>
        </p:spPr>
      </p:sp>
      <p:sp>
        <p:nvSpPr>
          <p:cNvPr id="6" name="Text 3"/>
          <p:cNvSpPr/>
          <p:nvPr/>
        </p:nvSpPr>
        <p:spPr>
          <a:xfrm>
            <a:off x="642938" y="1516261"/>
            <a:ext cx="364331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07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642938" y="1796653"/>
            <a:ext cx="36433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2B2D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Önmagunk ismerete</a:t>
            </a:r>
            <a:endParaRPr lang="en-US" sz="1295" dirty="0"/>
          </a:p>
        </p:txBody>
      </p:sp>
      <p:sp>
        <p:nvSpPr>
          <p:cNvPr id="8" name="Text 5"/>
          <p:cNvSpPr/>
          <p:nvPr/>
        </p:nvSpPr>
        <p:spPr>
          <a:xfrm>
            <a:off x="642938" y="2094905"/>
            <a:ext cx="3643313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jó kapcsolat alapja az egészséges önszeretet.</a:t>
            </a:r>
            <a:endParaRPr lang="en-US" sz="1159" dirty="0"/>
          </a:p>
        </p:txBody>
      </p:sp>
      <p:sp>
        <p:nvSpPr>
          <p:cNvPr id="9" name="Shape 6"/>
          <p:cNvSpPr/>
          <p:nvPr/>
        </p:nvSpPr>
        <p:spPr>
          <a:xfrm>
            <a:off x="4679156" y="1337667"/>
            <a:ext cx="4000500" cy="115583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4679156" y="1337667"/>
            <a:ext cx="42863" cy="1155836"/>
          </a:xfrm>
          <a:prstGeom prst="rect">
            <a:avLst/>
          </a:prstGeom>
          <a:solidFill>
            <a:srgbClr val="81B29A"/>
          </a:solidFill>
          <a:ln/>
        </p:spPr>
      </p:sp>
      <p:sp>
        <p:nvSpPr>
          <p:cNvPr id="11" name="Text 8"/>
          <p:cNvSpPr/>
          <p:nvPr/>
        </p:nvSpPr>
        <p:spPr>
          <a:xfrm>
            <a:off x="4857750" y="1516261"/>
            <a:ext cx="364331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81B2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</a:t>
            </a:r>
            <a:endParaRPr lang="en-US" sz="1193" dirty="0"/>
          </a:p>
        </p:txBody>
      </p:sp>
      <p:sp>
        <p:nvSpPr>
          <p:cNvPr id="12" name="Text 9"/>
          <p:cNvSpPr/>
          <p:nvPr/>
        </p:nvSpPr>
        <p:spPr>
          <a:xfrm>
            <a:off x="4857750" y="1796653"/>
            <a:ext cx="36433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2B2D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Reális elvárások</a:t>
            </a:r>
            <a:endParaRPr lang="en-US" sz="1295" dirty="0"/>
          </a:p>
        </p:txBody>
      </p:sp>
      <p:sp>
        <p:nvSpPr>
          <p:cNvPr id="13" name="Text 10"/>
          <p:cNvSpPr/>
          <p:nvPr/>
        </p:nvSpPr>
        <p:spPr>
          <a:xfrm>
            <a:off x="4857750" y="2094905"/>
            <a:ext cx="3643313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Tökéletesség helyett kölcsönösség keresése.</a:t>
            </a:r>
            <a:endParaRPr lang="en-US" sz="1159" dirty="0"/>
          </a:p>
        </p:txBody>
      </p:sp>
      <p:sp>
        <p:nvSpPr>
          <p:cNvPr id="14" name="Shape 11"/>
          <p:cNvSpPr/>
          <p:nvPr/>
        </p:nvSpPr>
        <p:spPr>
          <a:xfrm>
            <a:off x="464344" y="2707816"/>
            <a:ext cx="4000500" cy="115583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2"/>
          <p:cNvSpPr/>
          <p:nvPr/>
        </p:nvSpPr>
        <p:spPr>
          <a:xfrm>
            <a:off x="464344" y="2707816"/>
            <a:ext cx="42863" cy="1155836"/>
          </a:xfrm>
          <a:prstGeom prst="rect">
            <a:avLst/>
          </a:prstGeom>
          <a:solidFill>
            <a:srgbClr val="3D405B"/>
          </a:solidFill>
          <a:ln/>
        </p:spPr>
      </p:sp>
      <p:sp>
        <p:nvSpPr>
          <p:cNvPr id="16" name="Text 13"/>
          <p:cNvSpPr/>
          <p:nvPr/>
        </p:nvSpPr>
        <p:spPr>
          <a:xfrm>
            <a:off x="642938" y="2886410"/>
            <a:ext cx="364331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642938" y="3166802"/>
            <a:ext cx="36433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2B2D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Múlt elengedése</a:t>
            </a:r>
            <a:endParaRPr lang="en-US" sz="1295" dirty="0"/>
          </a:p>
        </p:txBody>
      </p:sp>
      <p:sp>
        <p:nvSpPr>
          <p:cNvPr id="18" name="Text 15"/>
          <p:cNvSpPr/>
          <p:nvPr/>
        </p:nvSpPr>
        <p:spPr>
          <a:xfrm>
            <a:off x="642938" y="3465054"/>
            <a:ext cx="3643313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batyu letétele, hogy helyet csináljunk az újnak.</a:t>
            </a:r>
            <a:endParaRPr lang="en-US" sz="1159" dirty="0"/>
          </a:p>
        </p:txBody>
      </p:sp>
      <p:sp>
        <p:nvSpPr>
          <p:cNvPr id="19" name="Shape 16"/>
          <p:cNvSpPr/>
          <p:nvPr/>
        </p:nvSpPr>
        <p:spPr>
          <a:xfrm>
            <a:off x="4679156" y="2707816"/>
            <a:ext cx="4000500" cy="115583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Shape 17"/>
          <p:cNvSpPr/>
          <p:nvPr/>
        </p:nvSpPr>
        <p:spPr>
          <a:xfrm>
            <a:off x="4679156" y="2707816"/>
            <a:ext cx="42863" cy="1155836"/>
          </a:xfrm>
          <a:prstGeom prst="rect">
            <a:avLst/>
          </a:prstGeom>
          <a:solidFill>
            <a:srgbClr val="3D405B"/>
          </a:solidFill>
          <a:ln/>
        </p:spPr>
      </p:sp>
      <p:sp>
        <p:nvSpPr>
          <p:cNvPr id="21" name="Text 18"/>
          <p:cNvSpPr/>
          <p:nvPr/>
        </p:nvSpPr>
        <p:spPr>
          <a:xfrm>
            <a:off x="4857750" y="2886410"/>
            <a:ext cx="364331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</a:t>
            </a:r>
            <a:endParaRPr lang="en-US" sz="1193" dirty="0"/>
          </a:p>
        </p:txBody>
      </p:sp>
      <p:sp>
        <p:nvSpPr>
          <p:cNvPr id="22" name="Text 19"/>
          <p:cNvSpPr/>
          <p:nvPr/>
        </p:nvSpPr>
        <p:spPr>
          <a:xfrm>
            <a:off x="4857750" y="3166802"/>
            <a:ext cx="36433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2B2D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Nyílt kommunikáció</a:t>
            </a:r>
            <a:endParaRPr lang="en-US" sz="1295" dirty="0"/>
          </a:p>
        </p:txBody>
      </p:sp>
      <p:sp>
        <p:nvSpPr>
          <p:cNvPr id="23" name="Text 20"/>
          <p:cNvSpPr/>
          <p:nvPr/>
        </p:nvSpPr>
        <p:spPr>
          <a:xfrm>
            <a:off x="4857750" y="3465054"/>
            <a:ext cx="3643313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Tabuk nélküli, őszinte párbeszéd az igényekről.</a:t>
            </a:r>
            <a:endParaRPr lang="en-US" sz="1159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23342" y="428625"/>
            <a:ext cx="7097316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magunkkal vihetünk haza (2/2)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3061097" y="951905"/>
            <a:ext cx="3021806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8" b="1" i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érett szerelem 7 pillére</a:t>
            </a:r>
            <a:endParaRPr lang="en-US" sz="1808" dirty="0"/>
          </a:p>
        </p:txBody>
      </p:sp>
      <p:sp>
        <p:nvSpPr>
          <p:cNvPr id="5" name="Text 2"/>
          <p:cNvSpPr/>
          <p:nvPr/>
        </p:nvSpPr>
        <p:spPr>
          <a:xfrm>
            <a:off x="642938" y="1823442"/>
            <a:ext cx="28575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81B2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1071563" y="1823442"/>
            <a:ext cx="2920008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Türelem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1071563" y="2173486"/>
            <a:ext cx="2920008" cy="260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bizalom és a mélység időt igényel</a:t>
            </a:r>
            <a:endParaRPr lang="en-US" sz="1377" dirty="0"/>
          </a:p>
        </p:txBody>
      </p:sp>
      <p:sp>
        <p:nvSpPr>
          <p:cNvPr id="8" name="Text 5"/>
          <p:cNvSpPr/>
          <p:nvPr/>
        </p:nvSpPr>
        <p:spPr>
          <a:xfrm>
            <a:off x="4786313" y="1823442"/>
            <a:ext cx="28575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81B2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6.</a:t>
            </a:r>
            <a:endParaRPr lang="en-US" sz="1808" dirty="0"/>
          </a:p>
        </p:txBody>
      </p:sp>
      <p:sp>
        <p:nvSpPr>
          <p:cNvPr id="9" name="Text 6"/>
          <p:cNvSpPr/>
          <p:nvPr/>
        </p:nvSpPr>
        <p:spPr>
          <a:xfrm>
            <a:off x="5214938" y="1823442"/>
            <a:ext cx="293072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Kommunikáció</a:t>
            </a:r>
            <a:endParaRPr lang="en-US" sz="1602" dirty="0"/>
          </a:p>
        </p:txBody>
      </p:sp>
      <p:sp>
        <p:nvSpPr>
          <p:cNvPr id="10" name="Text 7"/>
          <p:cNvSpPr/>
          <p:nvPr/>
        </p:nvSpPr>
        <p:spPr>
          <a:xfrm>
            <a:off x="5214938" y="2173486"/>
            <a:ext cx="2930723" cy="260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Kimondani, amit érzek és gondolok</a:t>
            </a:r>
            <a:endParaRPr lang="en-US" sz="1377" dirty="0"/>
          </a:p>
        </p:txBody>
      </p:sp>
      <p:sp>
        <p:nvSpPr>
          <p:cNvPr id="11" name="Text 8"/>
          <p:cNvSpPr/>
          <p:nvPr/>
        </p:nvSpPr>
        <p:spPr>
          <a:xfrm>
            <a:off x="2214563" y="2862132"/>
            <a:ext cx="28575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81B2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7.</a:t>
            </a:r>
            <a:endParaRPr lang="en-US" sz="1808" dirty="0"/>
          </a:p>
        </p:txBody>
      </p:sp>
      <p:sp>
        <p:nvSpPr>
          <p:cNvPr id="12" name="Text 9"/>
          <p:cNvSpPr/>
          <p:nvPr/>
        </p:nvSpPr>
        <p:spPr>
          <a:xfrm>
            <a:off x="2643188" y="2862132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Nyitottság</a:t>
            </a:r>
            <a:endParaRPr lang="en-US" sz="1602" dirty="0"/>
          </a:p>
        </p:txBody>
      </p:sp>
      <p:sp>
        <p:nvSpPr>
          <p:cNvPr id="13" name="Text 10"/>
          <p:cNvSpPr/>
          <p:nvPr/>
        </p:nvSpPr>
        <p:spPr>
          <a:xfrm>
            <a:off x="2643188" y="3212176"/>
            <a:ext cx="4286250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élet bármely szakaszában lehetséges az újrakezdés</a:t>
            </a:r>
            <a:endParaRPr lang="en-US" sz="1377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21531" y="120383"/>
            <a:ext cx="7500938" cy="4902705"/>
          </a:xfrm>
          <a:prstGeom prst="rect">
            <a:avLst/>
          </a:prstGeom>
          <a:solidFill>
            <a:srgbClr val="F4F1DE">
              <a:alpha val="90000"/>
            </a:srgbClr>
          </a:solidFill>
          <a:ln w="18288">
            <a:solidFill>
              <a:srgbClr val="81B29A"/>
            </a:solidFill>
            <a:prstDash val="solid"/>
          </a:ln>
        </p:spPr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486" y="563296"/>
            <a:ext cx="225028" cy="25717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535906" y="1206233"/>
            <a:ext cx="6072188" cy="14487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649" b="1" i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„Az igazi szerelem nem az, amelyik megtalál minket – hanem amelyikre felkészülünk.”</a:t>
            </a:r>
            <a:endParaRPr lang="en-US" sz="2649" dirty="0"/>
          </a:p>
        </p:txBody>
      </p:sp>
      <p:sp>
        <p:nvSpPr>
          <p:cNvPr id="7" name="Text 2"/>
          <p:cNvSpPr/>
          <p:nvPr/>
        </p:nvSpPr>
        <p:spPr>
          <a:xfrm>
            <a:off x="2311896" y="3183573"/>
            <a:ext cx="4520208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2B2D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Köszönöm a figyelmet és a nyitottságot!</a:t>
            </a:r>
            <a:endParaRPr lang="en-US" sz="1499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873" y="3592553"/>
            <a:ext cx="200025" cy="20002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116336" y="3551476"/>
            <a:ext cx="5182791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Kérdések, gondolatok, tapasztalatok – szívesen hallgatom</a:t>
            </a:r>
            <a:endParaRPr lang="en-US" sz="1486" dirty="0"/>
          </a:p>
        </p:txBody>
      </p:sp>
      <p:sp>
        <p:nvSpPr>
          <p:cNvPr id="10" name="Text 4"/>
          <p:cNvSpPr/>
          <p:nvPr/>
        </p:nvSpPr>
        <p:spPr>
          <a:xfrm>
            <a:off x="1860947" y="4331931"/>
            <a:ext cx="5422106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77" i="1" dirty="0">
                <a:solidFill>
                  <a:srgbClr val="81B29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Idősakadémia – mert a tanulásnak és a szerelemnek nincs korhatára</a:t>
            </a:r>
            <a:endParaRPr lang="en-US" sz="13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56445" y="571500"/>
            <a:ext cx="6031111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Az élet második felvonása (2/2)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" y="1937742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92969" y="1902023"/>
            <a:ext cx="4089797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Kevesebb türelmetlenség, több tudatosság – ha engedjük magunknak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" y="2787848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2969" y="2752130"/>
            <a:ext cx="4089797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Megváltozott élethelyzetek: gyerekek, unokák, egészség, anyagi helyzet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4" y="3637955"/>
            <a:ext cx="285750" cy="2286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892969" y="3602236"/>
            <a:ext cx="4089797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társadalmi elvárások csapdája: „ennyi idős korban már…”</a:t>
            </a:r>
            <a:endParaRPr lang="en-US" sz="1595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F9211C4-0836-6225-E94C-A6AB77B5D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701" y="1821573"/>
            <a:ext cx="3569364" cy="23807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59941" y="571500"/>
            <a:ext cx="7224117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a fiatalok még nem tudnak (1/2)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1659136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85938" y="1623417"/>
            <a:ext cx="2807494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Tudjuk, mi fáj – és mi gyógyít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3" y="2244923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85938" y="2209205"/>
            <a:ext cx="598824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Ismerjük saját értékeinket és határainkat (vagy tanulunk róluk)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13" y="2830711"/>
            <a:ext cx="285750" cy="2286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785938" y="2794992"/>
            <a:ext cx="4822031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Képesek vagyunk mélyebb empátiára és türelemre</a:t>
            </a:r>
            <a:endParaRPr lang="en-US" sz="15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3330" y="571500"/>
            <a:ext cx="7297341" cy="4518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Amit a fiatalok még nem tudnak (2/2)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1659136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85938" y="1623417"/>
            <a:ext cx="327540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Nem kell már mindent bizonyítani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3" y="2244923"/>
            <a:ext cx="28575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85938" y="2209205"/>
            <a:ext cx="4909542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autentikusság vonzó: „Én ez vagyok” – és ez elég</a:t>
            </a:r>
            <a:endParaRPr lang="en-US" sz="1595" dirty="0"/>
          </a:p>
        </p:txBody>
      </p:sp>
      <p:sp>
        <p:nvSpPr>
          <p:cNvPr id="8" name="Text 3"/>
          <p:cNvSpPr/>
          <p:nvPr/>
        </p:nvSpPr>
        <p:spPr>
          <a:xfrm>
            <a:off x="1000125" y="3245048"/>
            <a:ext cx="7143750" cy="6800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14" i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„Az érettség nem a lelkesedés elvesztése, hanem annak bölcsebb irányítása.”</a:t>
            </a:r>
            <a:endParaRPr lang="en-US" sz="18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006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0125" y="642938"/>
            <a:ext cx="7143750" cy="9036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Minden kapcsolat nyomot hagy – ez természetes</a:t>
            </a:r>
            <a:endParaRPr lang="en-US" sz="2649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2103834"/>
            <a:ext cx="214313" cy="2143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21594" y="2075259"/>
            <a:ext cx="5231011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Korábbi házasság(ok), hosszú kapcsolatok tapasztalatai</a:t>
            </a:r>
            <a:endParaRPr lang="en-US" sz="159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5" y="2582466"/>
            <a:ext cx="214313" cy="2143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321594" y="2553891"/>
            <a:ext cx="3968353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Veszteségek: válás, özvegység, csalódások</a:t>
            </a:r>
            <a:endParaRPr lang="en-US" sz="159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" y="3061097"/>
            <a:ext cx="214313" cy="2143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321594" y="3032522"/>
            <a:ext cx="4527352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Rögzült minták: „ilyen vagyok én kapcsolatban”</a:t>
            </a:r>
            <a:endParaRPr lang="en-US" sz="1595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25" y="3539728"/>
            <a:ext cx="214313" cy="21431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321594" y="3511153"/>
            <a:ext cx="4046934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95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batyu nem akadály – de tudatosítani kell</a:t>
            </a:r>
            <a:endParaRPr lang="en-US" sz="1595" dirty="0"/>
          </a:p>
        </p:txBody>
      </p:sp>
      <p:sp>
        <p:nvSpPr>
          <p:cNvPr id="12" name="Text 5"/>
          <p:cNvSpPr/>
          <p:nvPr/>
        </p:nvSpPr>
        <p:spPr>
          <a:xfrm>
            <a:off x="1714500" y="4361259"/>
            <a:ext cx="571500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705" b="1" i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Kérdés önmagunknak: Mit tanultam az eddigi kapcsolataimból?</a:t>
            </a:r>
            <a:endParaRPr lang="en-US" sz="17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006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0125" y="642938"/>
            <a:ext cx="7143750" cy="4250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hu-HU" sz="2649" b="1" dirty="0">
                <a:solidFill>
                  <a:srgbClr val="3D405B"/>
                </a:solidFill>
                <a:latin typeface="Montserrat" pitchFamily="34" charset="0"/>
              </a:rPr>
              <a:t>Feladat: „Batyu-leltár”</a:t>
            </a:r>
            <a:endParaRPr lang="en-US" sz="2649" dirty="0"/>
          </a:p>
        </p:txBody>
      </p:sp>
      <p:sp>
        <p:nvSpPr>
          <p:cNvPr id="12" name="Text 5"/>
          <p:cNvSpPr/>
          <p:nvPr/>
        </p:nvSpPr>
        <p:spPr>
          <a:xfrm>
            <a:off x="1714500" y="4361259"/>
            <a:ext cx="571500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705" b="1" i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Kérdés önmagunknak: Mit tanultam az eddigi kapcsolataimból?</a:t>
            </a:r>
            <a:endParaRPr lang="en-US" sz="1705" dirty="0"/>
          </a:p>
        </p:txBody>
      </p:sp>
    </p:spTree>
    <p:extLst>
      <p:ext uri="{BB962C8B-B14F-4D97-AF65-F5344CB8AC3E}">
        <p14:creationId xmlns:p14="http://schemas.microsoft.com/office/powerpoint/2010/main" val="123436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55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05964" y="571500"/>
            <a:ext cx="6132072" cy="4268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64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Felismered magad valamelyikben?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1000125" y="1455539"/>
            <a:ext cx="2500313" cy="47148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Minta</a:t>
            </a:r>
            <a:endParaRPr lang="en-US" sz="1499" dirty="0"/>
          </a:p>
        </p:txBody>
      </p:sp>
      <p:sp>
        <p:nvSpPr>
          <p:cNvPr id="5" name="Text 2"/>
          <p:cNvSpPr/>
          <p:nvPr/>
        </p:nvSpPr>
        <p:spPr>
          <a:xfrm>
            <a:off x="3500438" y="1455539"/>
            <a:ext cx="4643438" cy="47148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3D40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Jellemzők</a:t>
            </a:r>
            <a:endParaRPr lang="en-US" sz="1499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73473"/>
            <a:ext cx="178594" cy="1857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93031" y="2071688"/>
            <a:ext cx="1031714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megmentő</a:t>
            </a:r>
            <a:endParaRPr lang="en-US" sz="1295" dirty="0"/>
          </a:p>
        </p:txBody>
      </p:sp>
      <p:sp>
        <p:nvSpPr>
          <p:cNvPr id="8" name="Text 4"/>
          <p:cNvSpPr/>
          <p:nvPr/>
        </p:nvSpPr>
        <p:spPr>
          <a:xfrm>
            <a:off x="3500438" y="1927027"/>
            <a:ext cx="4643438" cy="488621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Mások problémáit megoldja, saját igényeit elhanyagolja</a:t>
            </a:r>
            <a:endParaRPr lang="en-US" sz="137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554951"/>
            <a:ext cx="178594" cy="1857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93031" y="2553165"/>
            <a:ext cx="995911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falat húzó</a:t>
            </a:r>
            <a:endParaRPr lang="en-US" sz="1295" dirty="0"/>
          </a:p>
        </p:txBody>
      </p:sp>
      <p:sp>
        <p:nvSpPr>
          <p:cNvPr id="11" name="Text 6"/>
          <p:cNvSpPr/>
          <p:nvPr/>
        </p:nvSpPr>
        <p:spPr>
          <a:xfrm>
            <a:off x="3500438" y="2415648"/>
            <a:ext cx="4643438" cy="48147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Védi magát, nehezen enged közel valakit</a:t>
            </a:r>
            <a:endParaRPr lang="en-US" sz="137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036429"/>
            <a:ext cx="178594" cy="18573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393031" y="3034643"/>
            <a:ext cx="1657601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tökéletességkereső</a:t>
            </a:r>
            <a:endParaRPr lang="en-US" sz="1295" dirty="0"/>
          </a:p>
        </p:txBody>
      </p:sp>
      <p:sp>
        <p:nvSpPr>
          <p:cNvPr id="14" name="Text 8"/>
          <p:cNvSpPr/>
          <p:nvPr/>
        </p:nvSpPr>
        <p:spPr>
          <a:xfrm>
            <a:off x="3500438" y="2897125"/>
            <a:ext cx="4643438" cy="48147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Mindig van valami, ami nem stimmel a másikban</a:t>
            </a:r>
            <a:endParaRPr lang="en-US" sz="1377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517906"/>
            <a:ext cx="178594" cy="18573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393031" y="3516120"/>
            <a:ext cx="1233329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gyors kötődő</a:t>
            </a:r>
            <a:endParaRPr lang="en-US" sz="1295" dirty="0"/>
          </a:p>
        </p:txBody>
      </p:sp>
      <p:sp>
        <p:nvSpPr>
          <p:cNvPr id="17" name="Text 10"/>
          <p:cNvSpPr/>
          <p:nvPr/>
        </p:nvSpPr>
        <p:spPr>
          <a:xfrm>
            <a:off x="3500438" y="3378603"/>
            <a:ext cx="4643438" cy="48147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Azonnal mélyen bevonódik, majd kiég</a:t>
            </a:r>
            <a:endParaRPr lang="en-US" sz="1377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3999384"/>
            <a:ext cx="178594" cy="18573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393031" y="3997598"/>
            <a:ext cx="1207210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E07A5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Az önfeláldozó</a:t>
            </a:r>
            <a:endParaRPr lang="en-US" sz="1295" dirty="0"/>
          </a:p>
        </p:txBody>
      </p:sp>
      <p:sp>
        <p:nvSpPr>
          <p:cNvPr id="20" name="Text 12"/>
          <p:cNvSpPr/>
          <p:nvPr/>
        </p:nvSpPr>
        <p:spPr>
          <a:xfrm>
            <a:off x="3500438" y="3860081"/>
            <a:ext cx="4643438" cy="48147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2B2D42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Fél egyedül maradni, ezért bármit elfogad</a:t>
            </a:r>
            <a:endParaRPr lang="en-US" sz="1377" dirty="0"/>
          </a:p>
        </p:txBody>
      </p:sp>
      <p:sp>
        <p:nvSpPr>
          <p:cNvPr id="21" name="Text 13"/>
          <p:cNvSpPr/>
          <p:nvPr/>
        </p:nvSpPr>
        <p:spPr>
          <a:xfrm>
            <a:off x="1939947" y="4702318"/>
            <a:ext cx="5264107" cy="473273"/>
          </a:xfrm>
          <a:prstGeom prst="rect">
            <a:avLst/>
          </a:prstGeom>
          <a:noFill/>
          <a:ln/>
        </p:spPr>
        <p:txBody>
          <a:bodyPr wrap="square" lIns="255143" tIns="127508" rIns="255143" bIns="127508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i="1" dirty="0">
                <a:solidFill>
                  <a:srgbClr val="3D405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Egyik sem „rossz” – de érdemes felismerni és dolgozni rajta</a:t>
            </a:r>
            <a:endParaRPr lang="en-US" sz="14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1420</Words>
  <Application>Microsoft Office PowerPoint</Application>
  <PresentationFormat>Diavetítés a képernyőre (16:9 oldalarány)</PresentationFormat>
  <Paragraphs>243</Paragraphs>
  <Slides>32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Montserrat</vt:lpstr>
      <vt:lpstr>Playfair Display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Edina Molnár</cp:lastModifiedBy>
  <cp:revision>10</cp:revision>
  <dcterms:created xsi:type="dcterms:W3CDTF">2026-04-05T07:39:06Z</dcterms:created>
  <dcterms:modified xsi:type="dcterms:W3CDTF">2026-04-16T07:45:21Z</dcterms:modified>
</cp:coreProperties>
</file>